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1"/>
  </p:notesMasterIdLst>
  <p:sldIdLst>
    <p:sldId id="256" r:id="rId2"/>
    <p:sldId id="28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9" r:id="rId11"/>
    <p:sldId id="305" r:id="rId12"/>
    <p:sldId id="266" r:id="rId13"/>
    <p:sldId id="267" r:id="rId14"/>
    <p:sldId id="268" r:id="rId15"/>
    <p:sldId id="275" r:id="rId16"/>
    <p:sldId id="299" r:id="rId17"/>
    <p:sldId id="277" r:id="rId18"/>
    <p:sldId id="278" r:id="rId19"/>
    <p:sldId id="279" r:id="rId20"/>
    <p:sldId id="281" r:id="rId21"/>
    <p:sldId id="304" r:id="rId22"/>
    <p:sldId id="303" r:id="rId23"/>
    <p:sldId id="302" r:id="rId24"/>
    <p:sldId id="30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2" r:id="rId34"/>
    <p:sldId id="295" r:id="rId35"/>
    <p:sldId id="270" r:id="rId36"/>
    <p:sldId id="271" r:id="rId37"/>
    <p:sldId id="296" r:id="rId38"/>
    <p:sldId id="306" r:id="rId39"/>
    <p:sldId id="298" r:id="rId4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53" autoAdjust="0"/>
  </p:normalViewPr>
  <p:slideViewPr>
    <p:cSldViewPr>
      <p:cViewPr>
        <p:scale>
          <a:sx n="90" d="100"/>
          <a:sy n="90" d="100"/>
        </p:scale>
        <p:origin x="-720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38207-252E-4CFD-A45E-3429A75C9395}" type="doc">
      <dgm:prSet loTypeId="urn:microsoft.com/office/officeart/2011/layout/Circle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76003E7A-70E6-478C-A86D-52C140DE57DA}">
      <dgm:prSet phldrT="[Texto]" custT="1"/>
      <dgm:spPr/>
      <dgm:t>
        <a:bodyPr/>
        <a:lstStyle/>
        <a:p>
          <a:r>
            <a:rPr lang="pt-PT" sz="2800" dirty="0" smtClean="0"/>
            <a:t>Fusões</a:t>
          </a:r>
          <a:endParaRPr lang="pt-PT" sz="2800" dirty="0"/>
        </a:p>
      </dgm:t>
    </dgm:pt>
    <dgm:pt modelId="{047E78FF-8904-41DF-8B51-FA8ED0068AA4}" type="parTrans" cxnId="{62B17638-B371-435A-9BB2-68A26ECB2146}">
      <dgm:prSet/>
      <dgm:spPr/>
      <dgm:t>
        <a:bodyPr/>
        <a:lstStyle/>
        <a:p>
          <a:endParaRPr lang="pt-PT"/>
        </a:p>
      </dgm:t>
    </dgm:pt>
    <dgm:pt modelId="{58825C3C-F99F-4CA9-9919-DCFCBA7BD93E}" type="sibTrans" cxnId="{62B17638-B371-435A-9BB2-68A26ECB2146}">
      <dgm:prSet/>
      <dgm:spPr/>
      <dgm:t>
        <a:bodyPr/>
        <a:lstStyle/>
        <a:p>
          <a:endParaRPr lang="pt-PT"/>
        </a:p>
      </dgm:t>
    </dgm:pt>
    <dgm:pt modelId="{CCC5F55D-0279-4BEB-AE5A-D826E2F7F49F}">
      <dgm:prSet phldrT="[Texto]" custT="1"/>
      <dgm:spPr/>
      <dgm:t>
        <a:bodyPr/>
        <a:lstStyle/>
        <a:p>
          <a:r>
            <a:rPr lang="pt-PT" sz="2800" dirty="0" smtClean="0"/>
            <a:t>Aquisições</a:t>
          </a:r>
          <a:endParaRPr lang="pt-PT" sz="2800" dirty="0"/>
        </a:p>
      </dgm:t>
    </dgm:pt>
    <dgm:pt modelId="{65A9BFE0-6CA3-4C55-84F7-126C4641FF70}" type="parTrans" cxnId="{73581894-F5C3-477A-8F63-90D1B4411293}">
      <dgm:prSet/>
      <dgm:spPr/>
      <dgm:t>
        <a:bodyPr/>
        <a:lstStyle/>
        <a:p>
          <a:endParaRPr lang="pt-PT"/>
        </a:p>
      </dgm:t>
    </dgm:pt>
    <dgm:pt modelId="{2D212263-9B9B-4F5C-A07C-F15F27310694}" type="sibTrans" cxnId="{73581894-F5C3-477A-8F63-90D1B4411293}">
      <dgm:prSet/>
      <dgm:spPr/>
      <dgm:t>
        <a:bodyPr/>
        <a:lstStyle/>
        <a:p>
          <a:endParaRPr lang="pt-PT"/>
        </a:p>
      </dgm:t>
    </dgm:pt>
    <dgm:pt modelId="{CC8A9C37-CADD-4B63-B2E8-6DE7F68FF86B}">
      <dgm:prSet phldrT="[Texto]" custT="1"/>
      <dgm:spPr/>
      <dgm:t>
        <a:bodyPr/>
        <a:lstStyle/>
        <a:p>
          <a:r>
            <a:rPr lang="pt-PT" sz="2000" b="0" dirty="0" smtClean="0"/>
            <a:t>Reestruturações Estratégicas</a:t>
          </a:r>
          <a:endParaRPr lang="pt-PT" sz="2000" b="0" dirty="0"/>
        </a:p>
      </dgm:t>
    </dgm:pt>
    <dgm:pt modelId="{F6095953-8024-4A57-BE25-E7E1AD9EB983}" type="parTrans" cxnId="{6963841A-C60A-4C6A-86F0-81B3AD53191E}">
      <dgm:prSet/>
      <dgm:spPr/>
      <dgm:t>
        <a:bodyPr/>
        <a:lstStyle/>
        <a:p>
          <a:endParaRPr lang="pt-PT"/>
        </a:p>
      </dgm:t>
    </dgm:pt>
    <dgm:pt modelId="{DDD50C92-FFA4-4434-AD31-EF5D226C6543}" type="sibTrans" cxnId="{6963841A-C60A-4C6A-86F0-81B3AD53191E}">
      <dgm:prSet/>
      <dgm:spPr/>
      <dgm:t>
        <a:bodyPr/>
        <a:lstStyle/>
        <a:p>
          <a:endParaRPr lang="pt-PT"/>
        </a:p>
      </dgm:t>
    </dgm:pt>
    <dgm:pt modelId="{2B09144E-60FC-4D1B-B3A0-5DCD52DFAFD0}" type="pres">
      <dgm:prSet presAssocID="{E9338207-252E-4CFD-A45E-3429A75C9395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35908179-2017-43A6-88E8-D95848F18EAC}" type="pres">
      <dgm:prSet presAssocID="{CC8A9C37-CADD-4B63-B2E8-6DE7F68FF86B}" presName="Accent3" presStyleCnt="0"/>
      <dgm:spPr/>
      <dgm:t>
        <a:bodyPr/>
        <a:lstStyle/>
        <a:p>
          <a:endParaRPr lang="pt-PT"/>
        </a:p>
      </dgm:t>
    </dgm:pt>
    <dgm:pt modelId="{5E565672-C02F-4F8E-92AC-C997371DF655}" type="pres">
      <dgm:prSet presAssocID="{CC8A9C37-CADD-4B63-B2E8-6DE7F68FF86B}" presName="Accent" presStyleLbl="node1" presStyleIdx="0" presStyleCnt="3"/>
      <dgm:spPr/>
      <dgm:t>
        <a:bodyPr/>
        <a:lstStyle/>
        <a:p>
          <a:endParaRPr lang="pt-PT"/>
        </a:p>
      </dgm:t>
    </dgm:pt>
    <dgm:pt modelId="{D4708D60-DA99-485C-AD48-5C33E09A3833}" type="pres">
      <dgm:prSet presAssocID="{CC8A9C37-CADD-4B63-B2E8-6DE7F68FF86B}" presName="ParentBackground3" presStyleCnt="0"/>
      <dgm:spPr/>
      <dgm:t>
        <a:bodyPr/>
        <a:lstStyle/>
        <a:p>
          <a:endParaRPr lang="pt-PT"/>
        </a:p>
      </dgm:t>
    </dgm:pt>
    <dgm:pt modelId="{F6391647-D2E1-4C11-A4A1-6EDE30338718}" type="pres">
      <dgm:prSet presAssocID="{CC8A9C37-CADD-4B63-B2E8-6DE7F68FF86B}" presName="ParentBackground" presStyleLbl="fgAcc1" presStyleIdx="0" presStyleCnt="3"/>
      <dgm:spPr/>
      <dgm:t>
        <a:bodyPr/>
        <a:lstStyle/>
        <a:p>
          <a:endParaRPr lang="pt-PT"/>
        </a:p>
      </dgm:t>
    </dgm:pt>
    <dgm:pt modelId="{4005814B-0031-4234-B3DB-746D298785B1}" type="pres">
      <dgm:prSet presAssocID="{CC8A9C37-CADD-4B63-B2E8-6DE7F68FF86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C42B003-42B1-4407-BECE-3715ACEAF530}" type="pres">
      <dgm:prSet presAssocID="{CCC5F55D-0279-4BEB-AE5A-D826E2F7F49F}" presName="Accent2" presStyleCnt="0"/>
      <dgm:spPr/>
      <dgm:t>
        <a:bodyPr/>
        <a:lstStyle/>
        <a:p>
          <a:endParaRPr lang="pt-PT"/>
        </a:p>
      </dgm:t>
    </dgm:pt>
    <dgm:pt modelId="{E2BD2EB3-6737-4974-AA82-67C90927B445}" type="pres">
      <dgm:prSet presAssocID="{CCC5F55D-0279-4BEB-AE5A-D826E2F7F49F}" presName="Accent" presStyleLbl="node1" presStyleIdx="1" presStyleCnt="3"/>
      <dgm:spPr>
        <a:prstGeom prst="ellipse">
          <a:avLst/>
        </a:prstGeom>
      </dgm:spPr>
      <dgm:t>
        <a:bodyPr/>
        <a:lstStyle/>
        <a:p>
          <a:endParaRPr lang="pt-PT"/>
        </a:p>
      </dgm:t>
    </dgm:pt>
    <dgm:pt modelId="{0A13D124-8686-464C-A891-26B9BB63E2A5}" type="pres">
      <dgm:prSet presAssocID="{CCC5F55D-0279-4BEB-AE5A-D826E2F7F49F}" presName="ParentBackground2" presStyleCnt="0"/>
      <dgm:spPr/>
      <dgm:t>
        <a:bodyPr/>
        <a:lstStyle/>
        <a:p>
          <a:endParaRPr lang="pt-PT"/>
        </a:p>
      </dgm:t>
    </dgm:pt>
    <dgm:pt modelId="{B62DFA20-48C3-4220-8B26-F4F2A5068C7B}" type="pres">
      <dgm:prSet presAssocID="{CCC5F55D-0279-4BEB-AE5A-D826E2F7F49F}" presName="ParentBackground" presStyleLbl="fgAcc1" presStyleIdx="1" presStyleCnt="3"/>
      <dgm:spPr/>
      <dgm:t>
        <a:bodyPr/>
        <a:lstStyle/>
        <a:p>
          <a:endParaRPr lang="pt-PT"/>
        </a:p>
      </dgm:t>
    </dgm:pt>
    <dgm:pt modelId="{BD79ED2A-48D3-4998-AAD1-98EF10C7A5FE}" type="pres">
      <dgm:prSet presAssocID="{CCC5F55D-0279-4BEB-AE5A-D826E2F7F49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41967D6-A938-4EAC-A2C4-F91663D73A6C}" type="pres">
      <dgm:prSet presAssocID="{76003E7A-70E6-478C-A86D-52C140DE57DA}" presName="Accent1" presStyleCnt="0"/>
      <dgm:spPr/>
      <dgm:t>
        <a:bodyPr/>
        <a:lstStyle/>
        <a:p>
          <a:endParaRPr lang="pt-PT"/>
        </a:p>
      </dgm:t>
    </dgm:pt>
    <dgm:pt modelId="{2C81AEE2-F4B4-4B93-8A96-ECA7128CF28A}" type="pres">
      <dgm:prSet presAssocID="{76003E7A-70E6-478C-A86D-52C140DE57DA}" presName="Accent" presStyleLbl="node1" presStyleIdx="2" presStyleCnt="3"/>
      <dgm:spPr>
        <a:prstGeom prst="ellipse">
          <a:avLst/>
        </a:prstGeom>
      </dgm:spPr>
      <dgm:t>
        <a:bodyPr/>
        <a:lstStyle/>
        <a:p>
          <a:endParaRPr lang="pt-PT"/>
        </a:p>
      </dgm:t>
    </dgm:pt>
    <dgm:pt modelId="{4ED7614F-3ED7-43E8-BFF1-6018B59BCF77}" type="pres">
      <dgm:prSet presAssocID="{76003E7A-70E6-478C-A86D-52C140DE57DA}" presName="ParentBackground1" presStyleCnt="0"/>
      <dgm:spPr/>
      <dgm:t>
        <a:bodyPr/>
        <a:lstStyle/>
        <a:p>
          <a:endParaRPr lang="pt-PT"/>
        </a:p>
      </dgm:t>
    </dgm:pt>
    <dgm:pt modelId="{AFF264D8-6FF4-4F25-B502-60A08AE4F67E}" type="pres">
      <dgm:prSet presAssocID="{76003E7A-70E6-478C-A86D-52C140DE57DA}" presName="ParentBackground" presStyleLbl="fgAcc1" presStyleIdx="2" presStyleCnt="3"/>
      <dgm:spPr>
        <a:prstGeom prst="ellipse">
          <a:avLst/>
        </a:prstGeom>
      </dgm:spPr>
      <dgm:t>
        <a:bodyPr/>
        <a:lstStyle/>
        <a:p>
          <a:endParaRPr lang="pt-PT"/>
        </a:p>
      </dgm:t>
    </dgm:pt>
    <dgm:pt modelId="{25242CDE-9B6C-4485-BC4F-DE01CC56D641}" type="pres">
      <dgm:prSet presAssocID="{76003E7A-70E6-478C-A86D-52C140DE57DA}" presName="Parent1" presStyleLbl="revTx" presStyleIdx="0" presStyleCnt="0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PT"/>
        </a:p>
      </dgm:t>
    </dgm:pt>
  </dgm:ptLst>
  <dgm:cxnLst>
    <dgm:cxn modelId="{62B17638-B371-435A-9BB2-68A26ECB2146}" srcId="{E9338207-252E-4CFD-A45E-3429A75C9395}" destId="{76003E7A-70E6-478C-A86D-52C140DE57DA}" srcOrd="0" destOrd="0" parTransId="{047E78FF-8904-41DF-8B51-FA8ED0068AA4}" sibTransId="{58825C3C-F99F-4CA9-9919-DCFCBA7BD93E}"/>
    <dgm:cxn modelId="{73581894-F5C3-477A-8F63-90D1B4411293}" srcId="{E9338207-252E-4CFD-A45E-3429A75C9395}" destId="{CCC5F55D-0279-4BEB-AE5A-D826E2F7F49F}" srcOrd="1" destOrd="0" parTransId="{65A9BFE0-6CA3-4C55-84F7-126C4641FF70}" sibTransId="{2D212263-9B9B-4F5C-A07C-F15F27310694}"/>
    <dgm:cxn modelId="{6963841A-C60A-4C6A-86F0-81B3AD53191E}" srcId="{E9338207-252E-4CFD-A45E-3429A75C9395}" destId="{CC8A9C37-CADD-4B63-B2E8-6DE7F68FF86B}" srcOrd="2" destOrd="0" parTransId="{F6095953-8024-4A57-BE25-E7E1AD9EB983}" sibTransId="{DDD50C92-FFA4-4434-AD31-EF5D226C6543}"/>
    <dgm:cxn modelId="{2A45F85B-4A2E-47AC-94F2-08EE488447E8}" type="presOf" srcId="{76003E7A-70E6-478C-A86D-52C140DE57DA}" destId="{AFF264D8-6FF4-4F25-B502-60A08AE4F67E}" srcOrd="0" destOrd="0" presId="urn:microsoft.com/office/officeart/2011/layout/CircleProcess"/>
    <dgm:cxn modelId="{95DE4B7A-B4F6-4B82-A360-D90B8E93C6BA}" type="presOf" srcId="{CCC5F55D-0279-4BEB-AE5A-D826E2F7F49F}" destId="{BD79ED2A-48D3-4998-AAD1-98EF10C7A5FE}" srcOrd="1" destOrd="0" presId="urn:microsoft.com/office/officeart/2011/layout/CircleProcess"/>
    <dgm:cxn modelId="{9085E7BF-5625-4B94-B4A0-2CEE17492449}" type="presOf" srcId="{E9338207-252E-4CFD-A45E-3429A75C9395}" destId="{2B09144E-60FC-4D1B-B3A0-5DCD52DFAFD0}" srcOrd="0" destOrd="0" presId="urn:microsoft.com/office/officeart/2011/layout/CircleProcess"/>
    <dgm:cxn modelId="{6E5CFD34-8201-4CC2-9962-D2D25879CA41}" type="presOf" srcId="{76003E7A-70E6-478C-A86D-52C140DE57DA}" destId="{25242CDE-9B6C-4485-BC4F-DE01CC56D641}" srcOrd="1" destOrd="0" presId="urn:microsoft.com/office/officeart/2011/layout/CircleProcess"/>
    <dgm:cxn modelId="{2C417A3B-ADB6-4EE3-B742-380B45BD361B}" type="presOf" srcId="{CCC5F55D-0279-4BEB-AE5A-D826E2F7F49F}" destId="{B62DFA20-48C3-4220-8B26-F4F2A5068C7B}" srcOrd="0" destOrd="0" presId="urn:microsoft.com/office/officeart/2011/layout/CircleProcess"/>
    <dgm:cxn modelId="{EF7070FE-49F3-41AB-A95F-73D174F11DA4}" type="presOf" srcId="{CC8A9C37-CADD-4B63-B2E8-6DE7F68FF86B}" destId="{4005814B-0031-4234-B3DB-746D298785B1}" srcOrd="1" destOrd="0" presId="urn:microsoft.com/office/officeart/2011/layout/CircleProcess"/>
    <dgm:cxn modelId="{C6E5173E-5077-4BB6-9B3C-C7C78CF169D4}" type="presOf" srcId="{CC8A9C37-CADD-4B63-B2E8-6DE7F68FF86B}" destId="{F6391647-D2E1-4C11-A4A1-6EDE30338718}" srcOrd="0" destOrd="0" presId="urn:microsoft.com/office/officeart/2011/layout/CircleProcess"/>
    <dgm:cxn modelId="{E9DD80FA-0EE0-4E4C-BBA9-98670E0B09B5}" type="presParOf" srcId="{2B09144E-60FC-4D1B-B3A0-5DCD52DFAFD0}" destId="{35908179-2017-43A6-88E8-D95848F18EAC}" srcOrd="0" destOrd="0" presId="urn:microsoft.com/office/officeart/2011/layout/CircleProcess"/>
    <dgm:cxn modelId="{2C3F3402-898E-47DC-8B67-F67D81B2BB5A}" type="presParOf" srcId="{35908179-2017-43A6-88E8-D95848F18EAC}" destId="{5E565672-C02F-4F8E-92AC-C997371DF655}" srcOrd="0" destOrd="0" presId="urn:microsoft.com/office/officeart/2011/layout/CircleProcess"/>
    <dgm:cxn modelId="{C28E6E25-3FA9-4B9F-A86D-6D8EB7F2FE19}" type="presParOf" srcId="{2B09144E-60FC-4D1B-B3A0-5DCD52DFAFD0}" destId="{D4708D60-DA99-485C-AD48-5C33E09A3833}" srcOrd="1" destOrd="0" presId="urn:microsoft.com/office/officeart/2011/layout/CircleProcess"/>
    <dgm:cxn modelId="{1026CA05-CA7D-4E9D-8FD4-CA0A164779EC}" type="presParOf" srcId="{D4708D60-DA99-485C-AD48-5C33E09A3833}" destId="{F6391647-D2E1-4C11-A4A1-6EDE30338718}" srcOrd="0" destOrd="0" presId="urn:microsoft.com/office/officeart/2011/layout/CircleProcess"/>
    <dgm:cxn modelId="{15E33B23-43FF-4138-9E36-D50E26595F2C}" type="presParOf" srcId="{2B09144E-60FC-4D1B-B3A0-5DCD52DFAFD0}" destId="{4005814B-0031-4234-B3DB-746D298785B1}" srcOrd="2" destOrd="0" presId="urn:microsoft.com/office/officeart/2011/layout/CircleProcess"/>
    <dgm:cxn modelId="{4AB10E2D-A517-4EE3-897B-485CF94FCD7C}" type="presParOf" srcId="{2B09144E-60FC-4D1B-B3A0-5DCD52DFAFD0}" destId="{3C42B003-42B1-4407-BECE-3715ACEAF530}" srcOrd="3" destOrd="0" presId="urn:microsoft.com/office/officeart/2011/layout/CircleProcess"/>
    <dgm:cxn modelId="{509ACE98-657F-442D-ACF9-81FDEB1DA218}" type="presParOf" srcId="{3C42B003-42B1-4407-BECE-3715ACEAF530}" destId="{E2BD2EB3-6737-4974-AA82-67C90927B445}" srcOrd="0" destOrd="0" presId="urn:microsoft.com/office/officeart/2011/layout/CircleProcess"/>
    <dgm:cxn modelId="{51B5FA84-E9EC-4B88-B858-6AF3FF5ADC31}" type="presParOf" srcId="{2B09144E-60FC-4D1B-B3A0-5DCD52DFAFD0}" destId="{0A13D124-8686-464C-A891-26B9BB63E2A5}" srcOrd="4" destOrd="0" presId="urn:microsoft.com/office/officeart/2011/layout/CircleProcess"/>
    <dgm:cxn modelId="{0F51F005-E0D9-4212-B1AB-BE0D24584FEC}" type="presParOf" srcId="{0A13D124-8686-464C-A891-26B9BB63E2A5}" destId="{B62DFA20-48C3-4220-8B26-F4F2A5068C7B}" srcOrd="0" destOrd="0" presId="urn:microsoft.com/office/officeart/2011/layout/CircleProcess"/>
    <dgm:cxn modelId="{5A60D852-981C-4345-BCE3-4ACB9DA298EA}" type="presParOf" srcId="{2B09144E-60FC-4D1B-B3A0-5DCD52DFAFD0}" destId="{BD79ED2A-48D3-4998-AAD1-98EF10C7A5FE}" srcOrd="5" destOrd="0" presId="urn:microsoft.com/office/officeart/2011/layout/CircleProcess"/>
    <dgm:cxn modelId="{45082368-49E9-4FD9-9157-FAFFD3B8D2F7}" type="presParOf" srcId="{2B09144E-60FC-4D1B-B3A0-5DCD52DFAFD0}" destId="{A41967D6-A938-4EAC-A2C4-F91663D73A6C}" srcOrd="6" destOrd="0" presId="urn:microsoft.com/office/officeart/2011/layout/CircleProcess"/>
    <dgm:cxn modelId="{89453AD9-6A7C-425D-A787-78296431BA09}" type="presParOf" srcId="{A41967D6-A938-4EAC-A2C4-F91663D73A6C}" destId="{2C81AEE2-F4B4-4B93-8A96-ECA7128CF28A}" srcOrd="0" destOrd="0" presId="urn:microsoft.com/office/officeart/2011/layout/CircleProcess"/>
    <dgm:cxn modelId="{A83B0D6D-CC52-47AA-A6E0-3A729CADD23F}" type="presParOf" srcId="{2B09144E-60FC-4D1B-B3A0-5DCD52DFAFD0}" destId="{4ED7614F-3ED7-43E8-BFF1-6018B59BCF77}" srcOrd="7" destOrd="0" presId="urn:microsoft.com/office/officeart/2011/layout/CircleProcess"/>
    <dgm:cxn modelId="{FB30B885-93FE-4B6E-B21D-1EFFFEF7467B}" type="presParOf" srcId="{4ED7614F-3ED7-43E8-BFF1-6018B59BCF77}" destId="{AFF264D8-6FF4-4F25-B502-60A08AE4F67E}" srcOrd="0" destOrd="0" presId="urn:microsoft.com/office/officeart/2011/layout/CircleProcess"/>
    <dgm:cxn modelId="{AEC21377-7A54-4175-9137-32D836731F2F}" type="presParOf" srcId="{2B09144E-60FC-4D1B-B3A0-5DCD52DFAFD0}" destId="{25242CDE-9B6C-4485-BC4F-DE01CC56D64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A9F80-F90D-4E04-AE05-5F1889DC3F2B}" type="doc">
      <dgm:prSet loTypeId="urn:microsoft.com/office/officeart/2005/8/layout/equation2" loCatId="process" qsTypeId="urn:microsoft.com/office/officeart/2005/8/quickstyle/simple2" qsCatId="simple" csTypeId="urn:microsoft.com/office/officeart/2005/8/colors/accent0_3" csCatId="mainScheme" phldr="1"/>
      <dgm:spPr/>
    </dgm:pt>
    <dgm:pt modelId="{1EE61B27-8FA8-471D-933B-B6DD6DD3444D}">
      <dgm:prSet phldrT="[Texto]"/>
      <dgm:spPr/>
      <dgm:t>
        <a:bodyPr/>
        <a:lstStyle/>
        <a:p>
          <a:r>
            <a:rPr lang="pt-PT" b="1" dirty="0" smtClean="0"/>
            <a:t>Organização X</a:t>
          </a:r>
          <a:endParaRPr lang="pt-PT" b="1" dirty="0"/>
        </a:p>
      </dgm:t>
    </dgm:pt>
    <dgm:pt modelId="{0A7DCCFD-C858-43A9-A5B6-802DD3C0C25C}" type="parTrans" cxnId="{4C895B84-C17C-4FF2-9650-0624467C88FD}">
      <dgm:prSet/>
      <dgm:spPr/>
      <dgm:t>
        <a:bodyPr/>
        <a:lstStyle/>
        <a:p>
          <a:endParaRPr lang="pt-PT"/>
        </a:p>
      </dgm:t>
    </dgm:pt>
    <dgm:pt modelId="{03B67401-7E67-482A-98C4-4C5FD2C87C4E}" type="sibTrans" cxnId="{4C895B84-C17C-4FF2-9650-0624467C88FD}">
      <dgm:prSet/>
      <dgm:spPr/>
      <dgm:t>
        <a:bodyPr/>
        <a:lstStyle/>
        <a:p>
          <a:endParaRPr lang="pt-PT"/>
        </a:p>
      </dgm:t>
    </dgm:pt>
    <dgm:pt modelId="{49F202AC-E83D-4C7A-8D4B-7B93A1B8B6C6}">
      <dgm:prSet phldrT="[Texto]"/>
      <dgm:spPr/>
      <dgm:t>
        <a:bodyPr/>
        <a:lstStyle/>
        <a:p>
          <a:r>
            <a:rPr lang="pt-PT" b="1" dirty="0" smtClean="0"/>
            <a:t>Organização Y</a:t>
          </a:r>
          <a:endParaRPr lang="pt-PT" b="1" dirty="0"/>
        </a:p>
      </dgm:t>
    </dgm:pt>
    <dgm:pt modelId="{8396BE1E-D87E-4DFD-99FC-1753E3F1E687}" type="parTrans" cxnId="{D2804A84-CD3F-466C-9711-574787AF3FF5}">
      <dgm:prSet/>
      <dgm:spPr/>
      <dgm:t>
        <a:bodyPr/>
        <a:lstStyle/>
        <a:p>
          <a:endParaRPr lang="pt-PT"/>
        </a:p>
      </dgm:t>
    </dgm:pt>
    <dgm:pt modelId="{03AD34D0-9358-43C9-9041-420D95B240A8}" type="sibTrans" cxnId="{D2804A84-CD3F-466C-9711-574787AF3FF5}">
      <dgm:prSet/>
      <dgm:spPr/>
      <dgm:t>
        <a:bodyPr/>
        <a:lstStyle/>
        <a:p>
          <a:r>
            <a:rPr lang="pt-PT" dirty="0" smtClean="0"/>
            <a:t>Fusão</a:t>
          </a:r>
          <a:endParaRPr lang="pt-PT" dirty="0"/>
        </a:p>
      </dgm:t>
    </dgm:pt>
    <dgm:pt modelId="{211832C0-FB11-442F-8240-BC88ED6F5CE2}">
      <dgm:prSet phldrT="[Texto]"/>
      <dgm:spPr/>
      <dgm:t>
        <a:bodyPr/>
        <a:lstStyle/>
        <a:p>
          <a:r>
            <a:rPr lang="pt-PT" b="1" dirty="0" smtClean="0"/>
            <a:t>Organização Z</a:t>
          </a:r>
          <a:endParaRPr lang="pt-PT" b="1" dirty="0"/>
        </a:p>
      </dgm:t>
    </dgm:pt>
    <dgm:pt modelId="{7B3E8787-3AC4-4FBA-AF3F-265AF70C5307}" type="parTrans" cxnId="{15CD9AE1-B456-4573-8E38-1348ECE90792}">
      <dgm:prSet/>
      <dgm:spPr/>
      <dgm:t>
        <a:bodyPr/>
        <a:lstStyle/>
        <a:p>
          <a:endParaRPr lang="pt-PT"/>
        </a:p>
      </dgm:t>
    </dgm:pt>
    <dgm:pt modelId="{DC480C81-8CFB-48D2-A0A4-21257BA90C50}" type="sibTrans" cxnId="{15CD9AE1-B456-4573-8E38-1348ECE90792}">
      <dgm:prSet/>
      <dgm:spPr/>
      <dgm:t>
        <a:bodyPr/>
        <a:lstStyle/>
        <a:p>
          <a:endParaRPr lang="pt-PT"/>
        </a:p>
      </dgm:t>
    </dgm:pt>
    <dgm:pt modelId="{C8D8B0B7-33BF-4226-A506-44CF2A34751E}" type="pres">
      <dgm:prSet presAssocID="{E0AA9F80-F90D-4E04-AE05-5F1889DC3F2B}" presName="Name0" presStyleCnt="0">
        <dgm:presLayoutVars>
          <dgm:dir/>
          <dgm:resizeHandles val="exact"/>
        </dgm:presLayoutVars>
      </dgm:prSet>
      <dgm:spPr/>
    </dgm:pt>
    <dgm:pt modelId="{A29F12E0-9F29-43F1-B439-4BDD3DE374A8}" type="pres">
      <dgm:prSet presAssocID="{E0AA9F80-F90D-4E04-AE05-5F1889DC3F2B}" presName="vNodes" presStyleCnt="0"/>
      <dgm:spPr/>
    </dgm:pt>
    <dgm:pt modelId="{77D1B08C-0497-425D-9A60-9A48BACB2B6B}" type="pres">
      <dgm:prSet presAssocID="{1EE61B27-8FA8-471D-933B-B6DD6DD3444D}" presName="node" presStyleLbl="node1" presStyleIdx="0" presStyleCnt="3" custScaleX="185832" custScaleY="18023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044BD81-5A92-410E-81F9-161DDA892118}" type="pres">
      <dgm:prSet presAssocID="{03B67401-7E67-482A-98C4-4C5FD2C87C4E}" presName="spacerT" presStyleCnt="0"/>
      <dgm:spPr/>
    </dgm:pt>
    <dgm:pt modelId="{87D09092-278C-4396-9AAD-B468B9B31DF7}" type="pres">
      <dgm:prSet presAssocID="{03B67401-7E67-482A-98C4-4C5FD2C87C4E}" presName="sibTrans" presStyleLbl="sibTrans2D1" presStyleIdx="0" presStyleCnt="2"/>
      <dgm:spPr/>
      <dgm:t>
        <a:bodyPr/>
        <a:lstStyle/>
        <a:p>
          <a:endParaRPr lang="pt-PT"/>
        </a:p>
      </dgm:t>
    </dgm:pt>
    <dgm:pt modelId="{50752D36-BD22-4DC9-851D-0D5A6D7EF212}" type="pres">
      <dgm:prSet presAssocID="{03B67401-7E67-482A-98C4-4C5FD2C87C4E}" presName="spacerB" presStyleCnt="0"/>
      <dgm:spPr/>
    </dgm:pt>
    <dgm:pt modelId="{E9A6522F-1720-4F2D-835E-F0518A27EC36}" type="pres">
      <dgm:prSet presAssocID="{49F202AC-E83D-4C7A-8D4B-7B93A1B8B6C6}" presName="node" presStyleLbl="node1" presStyleIdx="1" presStyleCnt="3" custScaleX="185832" custScaleY="18023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CE2968-EDD5-4BCE-AE63-64F4B4206BA5}" type="pres">
      <dgm:prSet presAssocID="{E0AA9F80-F90D-4E04-AE05-5F1889DC3F2B}" presName="sibTransLast" presStyleLbl="sibTrans2D1" presStyleIdx="1" presStyleCnt="2" custScaleX="289755" custScaleY="135041" custLinFactX="-15522" custLinFactNeighborX="-100000" custLinFactNeighborY="10785"/>
      <dgm:spPr/>
      <dgm:t>
        <a:bodyPr/>
        <a:lstStyle/>
        <a:p>
          <a:endParaRPr lang="pt-PT"/>
        </a:p>
      </dgm:t>
    </dgm:pt>
    <dgm:pt modelId="{AE8BD7B4-6D21-49F2-8731-1FEE3F8A9BF1}" type="pres">
      <dgm:prSet presAssocID="{E0AA9F80-F90D-4E04-AE05-5F1889DC3F2B}" presName="connectorText" presStyleLbl="sibTrans2D1" presStyleIdx="1" presStyleCnt="2"/>
      <dgm:spPr/>
      <dgm:t>
        <a:bodyPr/>
        <a:lstStyle/>
        <a:p>
          <a:endParaRPr lang="pt-PT"/>
        </a:p>
      </dgm:t>
    </dgm:pt>
    <dgm:pt modelId="{98D3EDA0-015F-4478-ADD4-2C634A207E4A}" type="pres">
      <dgm:prSet presAssocID="{E0AA9F80-F90D-4E04-AE05-5F1889DC3F2B}" presName="lastNode" presStyleLbl="node1" presStyleIdx="2" presStyleCnt="3" custScaleX="90274" custScaleY="9076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671EE24-EC00-43AF-943A-C607BAA5CBE7}" type="presOf" srcId="{211832C0-FB11-442F-8240-BC88ED6F5CE2}" destId="{98D3EDA0-015F-4478-ADD4-2C634A207E4A}" srcOrd="0" destOrd="0" presId="urn:microsoft.com/office/officeart/2005/8/layout/equation2"/>
    <dgm:cxn modelId="{15CD9AE1-B456-4573-8E38-1348ECE90792}" srcId="{E0AA9F80-F90D-4E04-AE05-5F1889DC3F2B}" destId="{211832C0-FB11-442F-8240-BC88ED6F5CE2}" srcOrd="2" destOrd="0" parTransId="{7B3E8787-3AC4-4FBA-AF3F-265AF70C5307}" sibTransId="{DC480C81-8CFB-48D2-A0A4-21257BA90C50}"/>
    <dgm:cxn modelId="{50734E07-2375-4470-8BD0-8F2B43108239}" type="presOf" srcId="{49F202AC-E83D-4C7A-8D4B-7B93A1B8B6C6}" destId="{E9A6522F-1720-4F2D-835E-F0518A27EC36}" srcOrd="0" destOrd="0" presId="urn:microsoft.com/office/officeart/2005/8/layout/equation2"/>
    <dgm:cxn modelId="{4C895B84-C17C-4FF2-9650-0624467C88FD}" srcId="{E0AA9F80-F90D-4E04-AE05-5F1889DC3F2B}" destId="{1EE61B27-8FA8-471D-933B-B6DD6DD3444D}" srcOrd="0" destOrd="0" parTransId="{0A7DCCFD-C858-43A9-A5B6-802DD3C0C25C}" sibTransId="{03B67401-7E67-482A-98C4-4C5FD2C87C4E}"/>
    <dgm:cxn modelId="{D2804A84-CD3F-466C-9711-574787AF3FF5}" srcId="{E0AA9F80-F90D-4E04-AE05-5F1889DC3F2B}" destId="{49F202AC-E83D-4C7A-8D4B-7B93A1B8B6C6}" srcOrd="1" destOrd="0" parTransId="{8396BE1E-D87E-4DFD-99FC-1753E3F1E687}" sibTransId="{03AD34D0-9358-43C9-9041-420D95B240A8}"/>
    <dgm:cxn modelId="{17A71CF1-6B82-4F72-A1C5-A34578CFBF94}" type="presOf" srcId="{1EE61B27-8FA8-471D-933B-B6DD6DD3444D}" destId="{77D1B08C-0497-425D-9A60-9A48BACB2B6B}" srcOrd="0" destOrd="0" presId="urn:microsoft.com/office/officeart/2005/8/layout/equation2"/>
    <dgm:cxn modelId="{DE7FB10C-0CB9-4A48-BA3E-2C659BDB9A37}" type="presOf" srcId="{03AD34D0-9358-43C9-9041-420D95B240A8}" destId="{B2CE2968-EDD5-4BCE-AE63-64F4B4206BA5}" srcOrd="0" destOrd="0" presId="urn:microsoft.com/office/officeart/2005/8/layout/equation2"/>
    <dgm:cxn modelId="{7D53D733-410B-4516-9D50-6252152D0D2D}" type="presOf" srcId="{03AD34D0-9358-43C9-9041-420D95B240A8}" destId="{AE8BD7B4-6D21-49F2-8731-1FEE3F8A9BF1}" srcOrd="1" destOrd="0" presId="urn:microsoft.com/office/officeart/2005/8/layout/equation2"/>
    <dgm:cxn modelId="{E0CC75CF-6B2A-47F9-A43D-0003C9A3EBBB}" type="presOf" srcId="{03B67401-7E67-482A-98C4-4C5FD2C87C4E}" destId="{87D09092-278C-4396-9AAD-B468B9B31DF7}" srcOrd="0" destOrd="0" presId="urn:microsoft.com/office/officeart/2005/8/layout/equation2"/>
    <dgm:cxn modelId="{8CE6C4C0-0EA1-4318-AC89-D293A41BF63F}" type="presOf" srcId="{E0AA9F80-F90D-4E04-AE05-5F1889DC3F2B}" destId="{C8D8B0B7-33BF-4226-A506-44CF2A34751E}" srcOrd="0" destOrd="0" presId="urn:microsoft.com/office/officeart/2005/8/layout/equation2"/>
    <dgm:cxn modelId="{42200EB1-EB58-4912-8CFD-32810364FA58}" type="presParOf" srcId="{C8D8B0B7-33BF-4226-A506-44CF2A34751E}" destId="{A29F12E0-9F29-43F1-B439-4BDD3DE374A8}" srcOrd="0" destOrd="0" presId="urn:microsoft.com/office/officeart/2005/8/layout/equation2"/>
    <dgm:cxn modelId="{EE6ED91E-3F44-452A-96D6-39D5B25024E3}" type="presParOf" srcId="{A29F12E0-9F29-43F1-B439-4BDD3DE374A8}" destId="{77D1B08C-0497-425D-9A60-9A48BACB2B6B}" srcOrd="0" destOrd="0" presId="urn:microsoft.com/office/officeart/2005/8/layout/equation2"/>
    <dgm:cxn modelId="{74995336-3AD8-4BFB-BB85-4821970BB22E}" type="presParOf" srcId="{A29F12E0-9F29-43F1-B439-4BDD3DE374A8}" destId="{2044BD81-5A92-410E-81F9-161DDA892118}" srcOrd="1" destOrd="0" presId="urn:microsoft.com/office/officeart/2005/8/layout/equation2"/>
    <dgm:cxn modelId="{FC0B6648-0A12-4E9B-A0DE-DC60E0BFB039}" type="presParOf" srcId="{A29F12E0-9F29-43F1-B439-4BDD3DE374A8}" destId="{87D09092-278C-4396-9AAD-B468B9B31DF7}" srcOrd="2" destOrd="0" presId="urn:microsoft.com/office/officeart/2005/8/layout/equation2"/>
    <dgm:cxn modelId="{F5D2AF9E-D0D0-468B-807E-EA308647E5E4}" type="presParOf" srcId="{A29F12E0-9F29-43F1-B439-4BDD3DE374A8}" destId="{50752D36-BD22-4DC9-851D-0D5A6D7EF212}" srcOrd="3" destOrd="0" presId="urn:microsoft.com/office/officeart/2005/8/layout/equation2"/>
    <dgm:cxn modelId="{CC71EABA-4465-4B4E-BA49-9DC2F6B036EB}" type="presParOf" srcId="{A29F12E0-9F29-43F1-B439-4BDD3DE374A8}" destId="{E9A6522F-1720-4F2D-835E-F0518A27EC36}" srcOrd="4" destOrd="0" presId="urn:microsoft.com/office/officeart/2005/8/layout/equation2"/>
    <dgm:cxn modelId="{102C8ACD-9C6F-4A64-B0BB-71EC0D3B6EE5}" type="presParOf" srcId="{C8D8B0B7-33BF-4226-A506-44CF2A34751E}" destId="{B2CE2968-EDD5-4BCE-AE63-64F4B4206BA5}" srcOrd="1" destOrd="0" presId="urn:microsoft.com/office/officeart/2005/8/layout/equation2"/>
    <dgm:cxn modelId="{461E527A-B2E9-43F7-8E2E-9AF3E7DD1A29}" type="presParOf" srcId="{B2CE2968-EDD5-4BCE-AE63-64F4B4206BA5}" destId="{AE8BD7B4-6D21-49F2-8731-1FEE3F8A9BF1}" srcOrd="0" destOrd="0" presId="urn:microsoft.com/office/officeart/2005/8/layout/equation2"/>
    <dgm:cxn modelId="{ED799B4C-0653-40FB-A232-65D37F3218CF}" type="presParOf" srcId="{C8D8B0B7-33BF-4226-A506-44CF2A34751E}" destId="{98D3EDA0-015F-4478-ADD4-2C634A207E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895BD9-0492-4987-B019-7F94923025B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455CA1C2-06D7-404E-9E3C-001EE7F6FC54}">
      <dgm:prSet phldrT="[Texto]" custT="1"/>
      <dgm:spPr/>
      <dgm:t>
        <a:bodyPr/>
        <a:lstStyle/>
        <a:p>
          <a:r>
            <a:rPr lang="pt-PT" sz="1600" dirty="0" smtClean="0"/>
            <a:t>Verticais</a:t>
          </a:r>
          <a:endParaRPr lang="pt-PT" sz="1600" dirty="0"/>
        </a:p>
      </dgm:t>
    </dgm:pt>
    <dgm:pt modelId="{D9BDE44F-4D52-492B-B727-1D3D96175124}" type="parTrans" cxnId="{72FE228D-C52B-4E86-894E-DF82CE0D76F3}">
      <dgm:prSet/>
      <dgm:spPr/>
      <dgm:t>
        <a:bodyPr/>
        <a:lstStyle/>
        <a:p>
          <a:endParaRPr lang="pt-PT" sz="1600"/>
        </a:p>
      </dgm:t>
    </dgm:pt>
    <dgm:pt modelId="{BBC9D717-DBB8-40A9-B944-C160B137DFFD}" type="sibTrans" cxnId="{72FE228D-C52B-4E86-894E-DF82CE0D76F3}">
      <dgm:prSet/>
      <dgm:spPr/>
      <dgm:t>
        <a:bodyPr/>
        <a:lstStyle/>
        <a:p>
          <a:endParaRPr lang="pt-PT" sz="1600"/>
        </a:p>
      </dgm:t>
    </dgm:pt>
    <dgm:pt modelId="{FAD6CDA3-3D20-4E56-B1A6-9D105B36166E}">
      <dgm:prSet phldrT="[Texto]" custT="1"/>
      <dgm:spPr/>
      <dgm:t>
        <a:bodyPr/>
        <a:lstStyle/>
        <a:p>
          <a:r>
            <a:rPr lang="pt-PT" sz="1600" dirty="0" smtClean="0"/>
            <a:t>Organizações distintas;</a:t>
          </a:r>
          <a:endParaRPr lang="pt-PT" sz="1600" dirty="0"/>
        </a:p>
      </dgm:t>
    </dgm:pt>
    <dgm:pt modelId="{62C49C6A-E685-4AD4-88C5-8A023F72B7DA}" type="parTrans" cxnId="{8EEA36F4-A046-4876-97CE-5A2B0096F5C9}">
      <dgm:prSet/>
      <dgm:spPr/>
      <dgm:t>
        <a:bodyPr/>
        <a:lstStyle/>
        <a:p>
          <a:endParaRPr lang="pt-PT" sz="1600"/>
        </a:p>
      </dgm:t>
    </dgm:pt>
    <dgm:pt modelId="{0227D940-128E-40BC-87BC-C21D69251579}" type="sibTrans" cxnId="{8EEA36F4-A046-4876-97CE-5A2B0096F5C9}">
      <dgm:prSet/>
      <dgm:spPr/>
      <dgm:t>
        <a:bodyPr/>
        <a:lstStyle/>
        <a:p>
          <a:endParaRPr lang="pt-PT" sz="1600"/>
        </a:p>
      </dgm:t>
    </dgm:pt>
    <dgm:pt modelId="{8462574A-2190-4558-8978-D561D1489AB1}">
      <dgm:prSet phldrT="[Texto]" custT="1"/>
      <dgm:spPr/>
      <dgm:t>
        <a:bodyPr/>
        <a:lstStyle/>
        <a:p>
          <a:r>
            <a:rPr lang="pt-PT" sz="1600" dirty="0" smtClean="0"/>
            <a:t>Combinação de diferentes cadeias de produção;</a:t>
          </a:r>
          <a:endParaRPr lang="pt-PT" sz="1600" dirty="0"/>
        </a:p>
      </dgm:t>
    </dgm:pt>
    <dgm:pt modelId="{F6990FE5-17F8-4D81-B40B-D53BCB1BD640}" type="parTrans" cxnId="{F5E10A83-207E-4B32-8942-5EA06E2128D3}">
      <dgm:prSet/>
      <dgm:spPr/>
      <dgm:t>
        <a:bodyPr/>
        <a:lstStyle/>
        <a:p>
          <a:endParaRPr lang="pt-PT" sz="1600"/>
        </a:p>
      </dgm:t>
    </dgm:pt>
    <dgm:pt modelId="{5ED29B11-4A59-4682-BA51-C6C3C5E04331}" type="sibTrans" cxnId="{F5E10A83-207E-4B32-8942-5EA06E2128D3}">
      <dgm:prSet/>
      <dgm:spPr/>
      <dgm:t>
        <a:bodyPr/>
        <a:lstStyle/>
        <a:p>
          <a:endParaRPr lang="pt-PT" sz="1600"/>
        </a:p>
      </dgm:t>
    </dgm:pt>
    <dgm:pt modelId="{CA71B8DF-E4EB-4211-8AEF-69B80BE08CD4}">
      <dgm:prSet phldrT="[Texto]" custT="1"/>
      <dgm:spPr/>
      <dgm:t>
        <a:bodyPr/>
        <a:lstStyle/>
        <a:p>
          <a:r>
            <a:rPr lang="pt-PT" sz="1600" dirty="0" smtClean="0"/>
            <a:t>Melhoria</a:t>
          </a:r>
          <a:r>
            <a:rPr lang="pt-PT" sz="1600" baseline="0" dirty="0" smtClean="0"/>
            <a:t> dos processos de  gestão.</a:t>
          </a:r>
        </a:p>
      </dgm:t>
    </dgm:pt>
    <dgm:pt modelId="{E42309C2-6A1B-4EAE-8A73-080D923EB1D6}" type="parTrans" cxnId="{8770E2F8-06A2-4156-BC4A-A1CD96E66D5D}">
      <dgm:prSet/>
      <dgm:spPr/>
      <dgm:t>
        <a:bodyPr/>
        <a:lstStyle/>
        <a:p>
          <a:endParaRPr lang="pt-PT" sz="1600"/>
        </a:p>
      </dgm:t>
    </dgm:pt>
    <dgm:pt modelId="{F03E25C0-C4C4-4220-8BA0-424C9890129A}" type="sibTrans" cxnId="{8770E2F8-06A2-4156-BC4A-A1CD96E66D5D}">
      <dgm:prSet/>
      <dgm:spPr/>
      <dgm:t>
        <a:bodyPr/>
        <a:lstStyle/>
        <a:p>
          <a:endParaRPr lang="pt-PT" sz="1600"/>
        </a:p>
      </dgm:t>
    </dgm:pt>
    <dgm:pt modelId="{9BAAD35B-75B7-4BD7-A348-12CCB7AECAD2}">
      <dgm:prSet phldrT="[Texto]" custT="1"/>
      <dgm:spPr/>
      <dgm:t>
        <a:bodyPr/>
        <a:lstStyle/>
        <a:p>
          <a:r>
            <a:rPr lang="pt-PT" sz="1600" dirty="0" smtClean="0"/>
            <a:t>Horizontais</a:t>
          </a:r>
          <a:endParaRPr lang="pt-PT" sz="1600" dirty="0"/>
        </a:p>
      </dgm:t>
    </dgm:pt>
    <dgm:pt modelId="{620193EB-FBC1-470E-B942-3D4CE98499E7}" type="parTrans" cxnId="{A8B05D2C-F85F-4EDD-86DB-115E289EA907}">
      <dgm:prSet/>
      <dgm:spPr/>
      <dgm:t>
        <a:bodyPr/>
        <a:lstStyle/>
        <a:p>
          <a:endParaRPr lang="pt-PT" sz="1600"/>
        </a:p>
      </dgm:t>
    </dgm:pt>
    <dgm:pt modelId="{3E4B1B22-BBD9-4A94-99EF-64154EE2998B}" type="sibTrans" cxnId="{A8B05D2C-F85F-4EDD-86DB-115E289EA907}">
      <dgm:prSet/>
      <dgm:spPr/>
      <dgm:t>
        <a:bodyPr/>
        <a:lstStyle/>
        <a:p>
          <a:endParaRPr lang="pt-PT" sz="1600"/>
        </a:p>
      </dgm:t>
    </dgm:pt>
    <dgm:pt modelId="{FF54F728-0CF2-4FD8-9A93-7C8A112A4BFD}">
      <dgm:prSet phldrT="[Texto]" custT="1"/>
      <dgm:spPr/>
      <dgm:t>
        <a:bodyPr/>
        <a:lstStyle/>
        <a:p>
          <a:r>
            <a:rPr lang="pt-PT" sz="1600" dirty="0" smtClean="0"/>
            <a:t>Organizações concorrentes;</a:t>
          </a:r>
          <a:endParaRPr lang="pt-PT" sz="1600" dirty="0"/>
        </a:p>
      </dgm:t>
    </dgm:pt>
    <dgm:pt modelId="{C04F7AF0-AD98-4D42-AD79-56802700827D}" type="parTrans" cxnId="{06315BC9-3420-412D-8E52-635C20CA876B}">
      <dgm:prSet/>
      <dgm:spPr/>
      <dgm:t>
        <a:bodyPr/>
        <a:lstStyle/>
        <a:p>
          <a:endParaRPr lang="pt-PT" sz="1600"/>
        </a:p>
      </dgm:t>
    </dgm:pt>
    <dgm:pt modelId="{548B47EB-BFB6-4857-B743-1CC348D476FF}" type="sibTrans" cxnId="{06315BC9-3420-412D-8E52-635C20CA876B}">
      <dgm:prSet/>
      <dgm:spPr/>
      <dgm:t>
        <a:bodyPr/>
        <a:lstStyle/>
        <a:p>
          <a:endParaRPr lang="pt-PT" sz="1600"/>
        </a:p>
      </dgm:t>
    </dgm:pt>
    <dgm:pt modelId="{E0226E77-7413-4443-BE66-0A685807225D}">
      <dgm:prSet phldrT="[Texto]" custT="1"/>
      <dgm:spPr/>
      <dgm:t>
        <a:bodyPr/>
        <a:lstStyle/>
        <a:p>
          <a:r>
            <a:rPr lang="pt-PT" sz="1600" dirty="0" smtClean="0"/>
            <a:t>Produtos e/ou serviços semelhantes;</a:t>
          </a:r>
          <a:endParaRPr lang="pt-PT" sz="1600" dirty="0"/>
        </a:p>
      </dgm:t>
    </dgm:pt>
    <dgm:pt modelId="{AA3AB14D-4C34-4C48-A919-28EBB803C11F}" type="parTrans" cxnId="{B6800F36-F641-4BDD-B0D5-A4550246B755}">
      <dgm:prSet/>
      <dgm:spPr/>
      <dgm:t>
        <a:bodyPr/>
        <a:lstStyle/>
        <a:p>
          <a:endParaRPr lang="pt-PT" sz="1600"/>
        </a:p>
      </dgm:t>
    </dgm:pt>
    <dgm:pt modelId="{5707D211-1D4A-4625-8105-B39A059675E4}" type="sibTrans" cxnId="{B6800F36-F641-4BDD-B0D5-A4550246B755}">
      <dgm:prSet/>
      <dgm:spPr/>
      <dgm:t>
        <a:bodyPr/>
        <a:lstStyle/>
        <a:p>
          <a:endParaRPr lang="pt-PT" sz="1600"/>
        </a:p>
      </dgm:t>
    </dgm:pt>
    <dgm:pt modelId="{094B1621-6E45-4099-B5CA-2141C5897A52}">
      <dgm:prSet phldrT="[Texto]" custT="1"/>
      <dgm:spPr/>
      <dgm:t>
        <a:bodyPr/>
        <a:lstStyle/>
        <a:p>
          <a:r>
            <a:rPr lang="pt-PT" sz="1600" dirty="0" smtClean="0"/>
            <a:t>Mesma industria ou segmento;</a:t>
          </a:r>
          <a:endParaRPr lang="pt-PT" sz="1600" dirty="0"/>
        </a:p>
      </dgm:t>
    </dgm:pt>
    <dgm:pt modelId="{E421E594-9FCD-4493-A556-A41D43DD0729}" type="parTrans" cxnId="{83943A9A-3333-46AE-8153-CCBB000700DD}">
      <dgm:prSet/>
      <dgm:spPr/>
      <dgm:t>
        <a:bodyPr/>
        <a:lstStyle/>
        <a:p>
          <a:endParaRPr lang="pt-PT" sz="1600"/>
        </a:p>
      </dgm:t>
    </dgm:pt>
    <dgm:pt modelId="{F5A50948-0D00-436F-9046-B7B77D449E52}" type="sibTrans" cxnId="{83943A9A-3333-46AE-8153-CCBB000700DD}">
      <dgm:prSet/>
      <dgm:spPr/>
      <dgm:t>
        <a:bodyPr/>
        <a:lstStyle/>
        <a:p>
          <a:endParaRPr lang="pt-PT" sz="1600"/>
        </a:p>
      </dgm:t>
    </dgm:pt>
    <dgm:pt modelId="{A43B00DB-B9E7-4B4E-899B-C87E908DE5B4}">
      <dgm:prSet phldrT="[Texto]" custT="1"/>
      <dgm:spPr/>
      <dgm:t>
        <a:bodyPr/>
        <a:lstStyle/>
        <a:p>
          <a:r>
            <a:rPr lang="pt-PT" sz="1600" smtClean="0"/>
            <a:t>Conglomerais</a:t>
          </a:r>
          <a:endParaRPr lang="pt-PT" sz="1600" dirty="0"/>
        </a:p>
      </dgm:t>
    </dgm:pt>
    <dgm:pt modelId="{D4B97A1D-6B3A-45BC-93ED-F416A7CB0765}" type="parTrans" cxnId="{C621EF43-070D-4815-B7DB-C69DA74D0B84}">
      <dgm:prSet/>
      <dgm:spPr/>
      <dgm:t>
        <a:bodyPr/>
        <a:lstStyle/>
        <a:p>
          <a:endParaRPr lang="pt-PT" sz="1600"/>
        </a:p>
      </dgm:t>
    </dgm:pt>
    <dgm:pt modelId="{0199D78D-ADDA-4F5D-A887-8E5EBB4A0A9C}" type="sibTrans" cxnId="{C621EF43-070D-4815-B7DB-C69DA74D0B84}">
      <dgm:prSet/>
      <dgm:spPr/>
      <dgm:t>
        <a:bodyPr/>
        <a:lstStyle/>
        <a:p>
          <a:endParaRPr lang="pt-PT" sz="1600"/>
        </a:p>
      </dgm:t>
    </dgm:pt>
    <dgm:pt modelId="{69751EA3-235D-4D73-A089-BC6C076D431E}">
      <dgm:prSet phldrT="[Texto]" custT="1"/>
      <dgm:spPr/>
      <dgm:t>
        <a:bodyPr/>
        <a:lstStyle/>
        <a:p>
          <a:r>
            <a:rPr lang="pt-PT" sz="1600" dirty="0" smtClean="0"/>
            <a:t>Facilidade de integração entre as organizações.</a:t>
          </a:r>
        </a:p>
      </dgm:t>
    </dgm:pt>
    <dgm:pt modelId="{75DE34E7-9230-43A3-97E1-4F9ADD6CDA6E}" type="parTrans" cxnId="{DBDCA9D3-B11D-41FC-B0E5-A60403CB8EAA}">
      <dgm:prSet/>
      <dgm:spPr/>
      <dgm:t>
        <a:bodyPr/>
        <a:lstStyle/>
        <a:p>
          <a:endParaRPr lang="pt-PT" sz="1600"/>
        </a:p>
      </dgm:t>
    </dgm:pt>
    <dgm:pt modelId="{D74AD7B3-4673-4A25-B1B0-C18C29AF1E29}" type="sibTrans" cxnId="{DBDCA9D3-B11D-41FC-B0E5-A60403CB8EAA}">
      <dgm:prSet/>
      <dgm:spPr/>
      <dgm:t>
        <a:bodyPr/>
        <a:lstStyle/>
        <a:p>
          <a:endParaRPr lang="pt-PT" sz="1600"/>
        </a:p>
      </dgm:t>
    </dgm:pt>
    <dgm:pt modelId="{B3DC0363-4DF4-4F87-9518-8E1CA6B79C7E}">
      <dgm:prSet phldrT="[Texto]" custT="1"/>
      <dgm:spPr/>
      <dgm:t>
        <a:bodyPr/>
        <a:lstStyle/>
        <a:p>
          <a:r>
            <a:rPr lang="pt-PT" sz="1600" b="0" i="0" dirty="0" smtClean="0"/>
            <a:t>Diversificação da atividade por forma a reduzir os riscos de negócio.</a:t>
          </a:r>
          <a:endParaRPr lang="pt-PT" sz="1600" dirty="0"/>
        </a:p>
      </dgm:t>
    </dgm:pt>
    <dgm:pt modelId="{5DD68282-7B82-4F68-A93F-A98FFB382D5A}" type="parTrans" cxnId="{24308C62-D717-425C-B8E7-20CF17D60CF8}">
      <dgm:prSet/>
      <dgm:spPr/>
      <dgm:t>
        <a:bodyPr/>
        <a:lstStyle/>
        <a:p>
          <a:endParaRPr lang="pt-PT" sz="1600"/>
        </a:p>
      </dgm:t>
    </dgm:pt>
    <dgm:pt modelId="{3D174BE7-5D50-4DFB-9491-7103279B6CEF}" type="sibTrans" cxnId="{24308C62-D717-425C-B8E7-20CF17D60CF8}">
      <dgm:prSet/>
      <dgm:spPr/>
      <dgm:t>
        <a:bodyPr/>
        <a:lstStyle/>
        <a:p>
          <a:endParaRPr lang="pt-PT" sz="1600"/>
        </a:p>
      </dgm:t>
    </dgm:pt>
    <dgm:pt modelId="{B32EAA50-3D7B-47A8-A259-0928D8E67AEA}">
      <dgm:prSet phldrT="[Texto]" custT="1"/>
      <dgm:spPr/>
      <dgm:t>
        <a:bodyPr/>
        <a:lstStyle/>
        <a:p>
          <a:r>
            <a:rPr lang="pt-PT" sz="1600" baseline="0" dirty="0" smtClean="0"/>
            <a:t>Sectores de atividade distintos;</a:t>
          </a:r>
          <a:endParaRPr lang="pt-PT" sz="1600" dirty="0"/>
        </a:p>
      </dgm:t>
    </dgm:pt>
    <dgm:pt modelId="{E55F4D09-26C5-41E9-9B04-FC1982732010}" type="parTrans" cxnId="{C52E600C-E48A-4772-ADD6-F4D28B4A48CD}">
      <dgm:prSet/>
      <dgm:spPr/>
      <dgm:t>
        <a:bodyPr/>
        <a:lstStyle/>
        <a:p>
          <a:endParaRPr lang="pt-PT" sz="1600"/>
        </a:p>
      </dgm:t>
    </dgm:pt>
    <dgm:pt modelId="{DEDB80A7-B975-4390-A6E4-6EAFDBC8C301}" type="sibTrans" cxnId="{C52E600C-E48A-4772-ADD6-F4D28B4A48CD}">
      <dgm:prSet/>
      <dgm:spPr/>
      <dgm:t>
        <a:bodyPr/>
        <a:lstStyle/>
        <a:p>
          <a:endParaRPr lang="pt-PT" sz="1600"/>
        </a:p>
      </dgm:t>
    </dgm:pt>
    <dgm:pt modelId="{FFE85AA4-CB97-447E-96D9-5FBD3B4B7FE9}">
      <dgm:prSet phldrT="[Texto]" custT="1"/>
      <dgm:spPr/>
      <dgm:t>
        <a:bodyPr/>
        <a:lstStyle/>
        <a:p>
          <a:r>
            <a:rPr lang="pt-PT" sz="1600" dirty="0" smtClean="0"/>
            <a:t>Tem como objectivos: extensão do produto, a entrada em novos mercados geográficos e a entrada em negócios não relacionados ainda rentáveis;</a:t>
          </a:r>
          <a:endParaRPr lang="pt-PT" sz="1600" dirty="0"/>
        </a:p>
      </dgm:t>
    </dgm:pt>
    <dgm:pt modelId="{5E5AC99B-F4C9-47B5-89C5-E75187B70D55}" type="parTrans" cxnId="{A52CDDDA-5C1F-416A-B1ED-C75402AD9C8E}">
      <dgm:prSet/>
      <dgm:spPr/>
      <dgm:t>
        <a:bodyPr/>
        <a:lstStyle/>
        <a:p>
          <a:endParaRPr lang="pt-PT" sz="1600"/>
        </a:p>
      </dgm:t>
    </dgm:pt>
    <dgm:pt modelId="{4F264B30-E66C-469F-95C5-A5F215477428}" type="sibTrans" cxnId="{A52CDDDA-5C1F-416A-B1ED-C75402AD9C8E}">
      <dgm:prSet/>
      <dgm:spPr/>
      <dgm:t>
        <a:bodyPr/>
        <a:lstStyle/>
        <a:p>
          <a:endParaRPr lang="pt-PT" sz="1600"/>
        </a:p>
      </dgm:t>
    </dgm:pt>
    <dgm:pt modelId="{ED87BE11-FC44-4B26-B751-86CE94A8F687}">
      <dgm:prSet phldrT="[Texto]" custT="1"/>
      <dgm:spPr/>
      <dgm:t>
        <a:bodyPr/>
        <a:lstStyle/>
        <a:p>
          <a:r>
            <a:rPr lang="pt-PT" sz="1600" dirty="0" smtClean="0"/>
            <a:t>De Concentração</a:t>
          </a:r>
          <a:endParaRPr lang="pt-PT" sz="1600" dirty="0"/>
        </a:p>
      </dgm:t>
    </dgm:pt>
    <dgm:pt modelId="{5B2778C5-5355-4991-A0D1-2422401C9F04}" type="parTrans" cxnId="{287E940E-A4CB-4784-9FD4-BD5B73FC7930}">
      <dgm:prSet/>
      <dgm:spPr/>
      <dgm:t>
        <a:bodyPr/>
        <a:lstStyle/>
        <a:p>
          <a:endParaRPr lang="pt-PT"/>
        </a:p>
      </dgm:t>
    </dgm:pt>
    <dgm:pt modelId="{219277DE-8777-481A-86A9-8BC824BFB73F}" type="sibTrans" cxnId="{287E940E-A4CB-4784-9FD4-BD5B73FC7930}">
      <dgm:prSet/>
      <dgm:spPr/>
      <dgm:t>
        <a:bodyPr/>
        <a:lstStyle/>
        <a:p>
          <a:endParaRPr lang="pt-PT"/>
        </a:p>
      </dgm:t>
    </dgm:pt>
    <dgm:pt modelId="{8DCE59C3-4F15-4400-93F8-C735958C592F}">
      <dgm:prSet phldrT="[Texto]" custT="1"/>
      <dgm:spPr/>
      <dgm:t>
        <a:bodyPr/>
        <a:lstStyle/>
        <a:p>
          <a:r>
            <a:rPr lang="pt-PT" sz="1600" dirty="0" smtClean="0"/>
            <a:t>Unidades de negocio diferentes mas relacionadas;</a:t>
          </a:r>
          <a:endParaRPr lang="pt-PT" sz="1600" dirty="0"/>
        </a:p>
      </dgm:t>
    </dgm:pt>
    <dgm:pt modelId="{D941E43F-BB01-4AB3-92D5-F84F8BDCA679}" type="parTrans" cxnId="{B7E012E4-CA4D-4FF9-A877-50937AB2A700}">
      <dgm:prSet/>
      <dgm:spPr/>
      <dgm:t>
        <a:bodyPr/>
        <a:lstStyle/>
        <a:p>
          <a:endParaRPr lang="pt-PT"/>
        </a:p>
      </dgm:t>
    </dgm:pt>
    <dgm:pt modelId="{129496CC-C8F9-4F65-B2DD-BEC3261BA606}" type="sibTrans" cxnId="{B7E012E4-CA4D-4FF9-A877-50937AB2A700}">
      <dgm:prSet/>
      <dgm:spPr/>
      <dgm:t>
        <a:bodyPr/>
        <a:lstStyle/>
        <a:p>
          <a:endParaRPr lang="pt-PT"/>
        </a:p>
      </dgm:t>
    </dgm:pt>
    <dgm:pt modelId="{9F1CE900-A52E-418D-8327-0FF8E165CD62}">
      <dgm:prSet phldrT="[Texto]" custT="1"/>
      <dgm:spPr/>
      <dgm:t>
        <a:bodyPr/>
        <a:lstStyle/>
        <a:p>
          <a:r>
            <a:rPr lang="pt-PT" sz="1600" dirty="0" smtClean="0"/>
            <a:t>Pelo mercado ou pela tecnologia.</a:t>
          </a:r>
          <a:endParaRPr lang="pt-PT" sz="1600" dirty="0"/>
        </a:p>
      </dgm:t>
    </dgm:pt>
    <dgm:pt modelId="{6F68B813-253E-4C12-B7BE-4673A877DB2B}" type="parTrans" cxnId="{89352FEF-B148-4299-B1D8-2C0F11A2A046}">
      <dgm:prSet/>
      <dgm:spPr/>
      <dgm:t>
        <a:bodyPr/>
        <a:lstStyle/>
        <a:p>
          <a:endParaRPr lang="pt-PT"/>
        </a:p>
      </dgm:t>
    </dgm:pt>
    <dgm:pt modelId="{E07B8B27-FC4C-4005-B151-8589513B4BB6}" type="sibTrans" cxnId="{89352FEF-B148-4299-B1D8-2C0F11A2A046}">
      <dgm:prSet/>
      <dgm:spPr/>
      <dgm:t>
        <a:bodyPr/>
        <a:lstStyle/>
        <a:p>
          <a:endParaRPr lang="pt-PT"/>
        </a:p>
      </dgm:t>
    </dgm:pt>
    <dgm:pt modelId="{A88A9F45-DF8F-47F6-BB1E-FDAB8D9A9FD0}" type="pres">
      <dgm:prSet presAssocID="{2A895BD9-0492-4987-B019-7F94923025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C22C614-1C81-4AFF-A8B2-C4E5B058C6C8}" type="pres">
      <dgm:prSet presAssocID="{455CA1C2-06D7-404E-9E3C-001EE7F6FC54}" presName="parentLin" presStyleCnt="0"/>
      <dgm:spPr/>
      <dgm:t>
        <a:bodyPr/>
        <a:lstStyle/>
        <a:p>
          <a:endParaRPr lang="pt-PT"/>
        </a:p>
      </dgm:t>
    </dgm:pt>
    <dgm:pt modelId="{F8C6D7D4-3F8C-4817-B3EB-010D23AD7256}" type="pres">
      <dgm:prSet presAssocID="{455CA1C2-06D7-404E-9E3C-001EE7F6FC54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4CF00769-28F7-4379-8C2A-3B76026F923A}" type="pres">
      <dgm:prSet presAssocID="{455CA1C2-06D7-404E-9E3C-001EE7F6F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17391D9-73E9-4975-A627-B90D74E24B99}" type="pres">
      <dgm:prSet presAssocID="{455CA1C2-06D7-404E-9E3C-001EE7F6FC54}" presName="negativeSpace" presStyleCnt="0"/>
      <dgm:spPr/>
      <dgm:t>
        <a:bodyPr/>
        <a:lstStyle/>
        <a:p>
          <a:endParaRPr lang="pt-PT"/>
        </a:p>
      </dgm:t>
    </dgm:pt>
    <dgm:pt modelId="{DD1A07AD-126F-4F6F-ACDC-F15077B2EEBF}" type="pres">
      <dgm:prSet presAssocID="{455CA1C2-06D7-404E-9E3C-001EE7F6FC5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70505B-EAD4-49F3-A3BE-F52E9F79F582}" type="pres">
      <dgm:prSet presAssocID="{BBC9D717-DBB8-40A9-B944-C160B137DFFD}" presName="spaceBetweenRectangles" presStyleCnt="0"/>
      <dgm:spPr/>
      <dgm:t>
        <a:bodyPr/>
        <a:lstStyle/>
        <a:p>
          <a:endParaRPr lang="pt-PT"/>
        </a:p>
      </dgm:t>
    </dgm:pt>
    <dgm:pt modelId="{4CE07887-FF31-482C-929B-696D43762417}" type="pres">
      <dgm:prSet presAssocID="{9BAAD35B-75B7-4BD7-A348-12CCB7AECAD2}" presName="parentLin" presStyleCnt="0"/>
      <dgm:spPr/>
      <dgm:t>
        <a:bodyPr/>
        <a:lstStyle/>
        <a:p>
          <a:endParaRPr lang="pt-PT"/>
        </a:p>
      </dgm:t>
    </dgm:pt>
    <dgm:pt modelId="{FAB4ABB1-7F5B-4A18-B980-DB104AD28F4F}" type="pres">
      <dgm:prSet presAssocID="{9BAAD35B-75B7-4BD7-A348-12CCB7AECAD2}" presName="parentLeftMargin" presStyleLbl="node1" presStyleIdx="0" presStyleCnt="4"/>
      <dgm:spPr/>
      <dgm:t>
        <a:bodyPr/>
        <a:lstStyle/>
        <a:p>
          <a:endParaRPr lang="pt-PT"/>
        </a:p>
      </dgm:t>
    </dgm:pt>
    <dgm:pt modelId="{E6C59F45-BFA5-4D68-8A3F-231443EBEB6B}" type="pres">
      <dgm:prSet presAssocID="{9BAAD35B-75B7-4BD7-A348-12CCB7AECAD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84F1EA-4974-4359-98F5-E5DDFA9B6117}" type="pres">
      <dgm:prSet presAssocID="{9BAAD35B-75B7-4BD7-A348-12CCB7AECAD2}" presName="negativeSpace" presStyleCnt="0"/>
      <dgm:spPr/>
      <dgm:t>
        <a:bodyPr/>
        <a:lstStyle/>
        <a:p>
          <a:endParaRPr lang="pt-PT"/>
        </a:p>
      </dgm:t>
    </dgm:pt>
    <dgm:pt modelId="{9858CA28-FAA7-47BE-9544-7BEC25EDF06F}" type="pres">
      <dgm:prSet presAssocID="{9BAAD35B-75B7-4BD7-A348-12CCB7AECAD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83BC17D-0344-47DD-B71C-51E463B68374}" type="pres">
      <dgm:prSet presAssocID="{3E4B1B22-BBD9-4A94-99EF-64154EE2998B}" presName="spaceBetweenRectangles" presStyleCnt="0"/>
      <dgm:spPr/>
      <dgm:t>
        <a:bodyPr/>
        <a:lstStyle/>
        <a:p>
          <a:endParaRPr lang="pt-PT"/>
        </a:p>
      </dgm:t>
    </dgm:pt>
    <dgm:pt modelId="{7FBF0903-A6CE-40E4-AE59-1D18764D6FE3}" type="pres">
      <dgm:prSet presAssocID="{A43B00DB-B9E7-4B4E-899B-C87E908DE5B4}" presName="parentLin" presStyleCnt="0"/>
      <dgm:spPr/>
      <dgm:t>
        <a:bodyPr/>
        <a:lstStyle/>
        <a:p>
          <a:endParaRPr lang="pt-PT"/>
        </a:p>
      </dgm:t>
    </dgm:pt>
    <dgm:pt modelId="{F35383E8-CCDB-4A8F-9F85-0CA3908E035F}" type="pres">
      <dgm:prSet presAssocID="{A43B00DB-B9E7-4B4E-899B-C87E908DE5B4}" presName="parentLeftMargin" presStyleLbl="node1" presStyleIdx="1" presStyleCnt="4"/>
      <dgm:spPr/>
      <dgm:t>
        <a:bodyPr/>
        <a:lstStyle/>
        <a:p>
          <a:endParaRPr lang="pt-PT"/>
        </a:p>
      </dgm:t>
    </dgm:pt>
    <dgm:pt modelId="{DF3F22FE-EF88-41CE-9175-AD36BF172ECC}" type="pres">
      <dgm:prSet presAssocID="{A43B00DB-B9E7-4B4E-899B-C87E908DE5B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2CCCC6-584E-48CC-9FA2-610C6E804E64}" type="pres">
      <dgm:prSet presAssocID="{A43B00DB-B9E7-4B4E-899B-C87E908DE5B4}" presName="negativeSpace" presStyleCnt="0"/>
      <dgm:spPr/>
      <dgm:t>
        <a:bodyPr/>
        <a:lstStyle/>
        <a:p>
          <a:endParaRPr lang="pt-PT"/>
        </a:p>
      </dgm:t>
    </dgm:pt>
    <dgm:pt modelId="{F0D1A5DD-8921-407F-B409-0EB47F6BDB4C}" type="pres">
      <dgm:prSet presAssocID="{A43B00DB-B9E7-4B4E-899B-C87E908DE5B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9C99FB5-275D-46B7-B5D9-A848603D77D5}" type="pres">
      <dgm:prSet presAssocID="{0199D78D-ADDA-4F5D-A887-8E5EBB4A0A9C}" presName="spaceBetweenRectangles" presStyleCnt="0"/>
      <dgm:spPr/>
      <dgm:t>
        <a:bodyPr/>
        <a:lstStyle/>
        <a:p>
          <a:endParaRPr lang="pt-PT"/>
        </a:p>
      </dgm:t>
    </dgm:pt>
    <dgm:pt modelId="{6CD74EA4-0A91-455F-A6E6-B86D22CE81BC}" type="pres">
      <dgm:prSet presAssocID="{ED87BE11-FC44-4B26-B751-86CE94A8F687}" presName="parentLin" presStyleCnt="0"/>
      <dgm:spPr/>
      <dgm:t>
        <a:bodyPr/>
        <a:lstStyle/>
        <a:p>
          <a:endParaRPr lang="pt-PT"/>
        </a:p>
      </dgm:t>
    </dgm:pt>
    <dgm:pt modelId="{1C3E342F-3D74-448C-B1DE-F2380B8B822D}" type="pres">
      <dgm:prSet presAssocID="{ED87BE11-FC44-4B26-B751-86CE94A8F687}" presName="parentLeftMargin" presStyleLbl="node1" presStyleIdx="2" presStyleCnt="4"/>
      <dgm:spPr/>
      <dgm:t>
        <a:bodyPr/>
        <a:lstStyle/>
        <a:p>
          <a:endParaRPr lang="pt-PT"/>
        </a:p>
      </dgm:t>
    </dgm:pt>
    <dgm:pt modelId="{86741221-7C80-446F-BDCB-34E6225D8497}" type="pres">
      <dgm:prSet presAssocID="{ED87BE11-FC44-4B26-B751-86CE94A8F68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B1FC3B-BC4A-4C3F-BA93-D5198A1AADF6}" type="pres">
      <dgm:prSet presAssocID="{ED87BE11-FC44-4B26-B751-86CE94A8F687}" presName="negativeSpace" presStyleCnt="0"/>
      <dgm:spPr/>
      <dgm:t>
        <a:bodyPr/>
        <a:lstStyle/>
        <a:p>
          <a:endParaRPr lang="pt-PT"/>
        </a:p>
      </dgm:t>
    </dgm:pt>
    <dgm:pt modelId="{10DDC439-D268-4AB6-AEFB-E25AB8610B90}" type="pres">
      <dgm:prSet presAssocID="{ED87BE11-FC44-4B26-B751-86CE94A8F68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EEA36F4-A046-4876-97CE-5A2B0096F5C9}" srcId="{455CA1C2-06D7-404E-9E3C-001EE7F6FC54}" destId="{FAD6CDA3-3D20-4E56-B1A6-9D105B36166E}" srcOrd="0" destOrd="0" parTransId="{62C49C6A-E685-4AD4-88C5-8A023F72B7DA}" sibTransId="{0227D940-128E-40BC-87BC-C21D69251579}"/>
    <dgm:cxn modelId="{1DBA1C27-D135-4C95-B624-7BFB5DD4CB84}" type="presOf" srcId="{8DCE59C3-4F15-4400-93F8-C735958C592F}" destId="{10DDC439-D268-4AB6-AEFB-E25AB8610B90}" srcOrd="0" destOrd="0" presId="urn:microsoft.com/office/officeart/2005/8/layout/list1"/>
    <dgm:cxn modelId="{B7E012E4-CA4D-4FF9-A877-50937AB2A700}" srcId="{ED87BE11-FC44-4B26-B751-86CE94A8F687}" destId="{8DCE59C3-4F15-4400-93F8-C735958C592F}" srcOrd="0" destOrd="0" parTransId="{D941E43F-BB01-4AB3-92D5-F84F8BDCA679}" sibTransId="{129496CC-C8F9-4F65-B2DD-BEC3261BA606}"/>
    <dgm:cxn modelId="{EF0D1BD4-9AAD-4462-A8F0-39DF98668E8B}" type="presOf" srcId="{2A895BD9-0492-4987-B019-7F94923025B8}" destId="{A88A9F45-DF8F-47F6-BB1E-FDAB8D9A9FD0}" srcOrd="0" destOrd="0" presId="urn:microsoft.com/office/officeart/2005/8/layout/list1"/>
    <dgm:cxn modelId="{1E8CB814-8DBC-4C66-82E4-4E0D038C2F01}" type="presOf" srcId="{094B1621-6E45-4099-B5CA-2141C5897A52}" destId="{9858CA28-FAA7-47BE-9544-7BEC25EDF06F}" srcOrd="0" destOrd="2" presId="urn:microsoft.com/office/officeart/2005/8/layout/list1"/>
    <dgm:cxn modelId="{F03D438B-C70D-4FCC-9EA8-E976CA89B404}" type="presOf" srcId="{9BAAD35B-75B7-4BD7-A348-12CCB7AECAD2}" destId="{E6C59F45-BFA5-4D68-8A3F-231443EBEB6B}" srcOrd="1" destOrd="0" presId="urn:microsoft.com/office/officeart/2005/8/layout/list1"/>
    <dgm:cxn modelId="{C52E600C-E48A-4772-ADD6-F4D28B4A48CD}" srcId="{A43B00DB-B9E7-4B4E-899B-C87E908DE5B4}" destId="{B32EAA50-3D7B-47A8-A259-0928D8E67AEA}" srcOrd="0" destOrd="0" parTransId="{E55F4D09-26C5-41E9-9B04-FC1982732010}" sibTransId="{DEDB80A7-B975-4390-A6E4-6EAFDBC8C301}"/>
    <dgm:cxn modelId="{303EE414-5A3D-442E-99DE-9820E84069B9}" type="presOf" srcId="{A43B00DB-B9E7-4B4E-899B-C87E908DE5B4}" destId="{DF3F22FE-EF88-41CE-9175-AD36BF172ECC}" srcOrd="1" destOrd="0" presId="urn:microsoft.com/office/officeart/2005/8/layout/list1"/>
    <dgm:cxn modelId="{405C3B18-B1E1-4785-9448-47F2BD67A74E}" type="presOf" srcId="{FAD6CDA3-3D20-4E56-B1A6-9D105B36166E}" destId="{DD1A07AD-126F-4F6F-ACDC-F15077B2EEBF}" srcOrd="0" destOrd="0" presId="urn:microsoft.com/office/officeart/2005/8/layout/list1"/>
    <dgm:cxn modelId="{855C50A0-3DF5-4F5F-8C1E-A49B1A0DCF1A}" type="presOf" srcId="{455CA1C2-06D7-404E-9E3C-001EE7F6FC54}" destId="{F8C6D7D4-3F8C-4817-B3EB-010D23AD7256}" srcOrd="0" destOrd="0" presId="urn:microsoft.com/office/officeart/2005/8/layout/list1"/>
    <dgm:cxn modelId="{8C02F2E8-5BF0-4C06-ACA2-7988554786E6}" type="presOf" srcId="{9BAAD35B-75B7-4BD7-A348-12CCB7AECAD2}" destId="{FAB4ABB1-7F5B-4A18-B980-DB104AD28F4F}" srcOrd="0" destOrd="0" presId="urn:microsoft.com/office/officeart/2005/8/layout/list1"/>
    <dgm:cxn modelId="{8770E2F8-06A2-4156-BC4A-A1CD96E66D5D}" srcId="{455CA1C2-06D7-404E-9E3C-001EE7F6FC54}" destId="{CA71B8DF-E4EB-4211-8AEF-69B80BE08CD4}" srcOrd="2" destOrd="0" parTransId="{E42309C2-6A1B-4EAE-8A73-080D923EB1D6}" sibTransId="{F03E25C0-C4C4-4220-8BA0-424C9890129A}"/>
    <dgm:cxn modelId="{55B30799-D270-495F-8846-EC571BB23436}" type="presOf" srcId="{9F1CE900-A52E-418D-8327-0FF8E165CD62}" destId="{10DDC439-D268-4AB6-AEFB-E25AB8610B90}" srcOrd="0" destOrd="1" presId="urn:microsoft.com/office/officeart/2005/8/layout/list1"/>
    <dgm:cxn modelId="{72FE228D-C52B-4E86-894E-DF82CE0D76F3}" srcId="{2A895BD9-0492-4987-B019-7F94923025B8}" destId="{455CA1C2-06D7-404E-9E3C-001EE7F6FC54}" srcOrd="0" destOrd="0" parTransId="{D9BDE44F-4D52-492B-B727-1D3D96175124}" sibTransId="{BBC9D717-DBB8-40A9-B944-C160B137DFFD}"/>
    <dgm:cxn modelId="{EA2C0493-C079-48DF-8BE8-373413B1C890}" type="presOf" srcId="{B32EAA50-3D7B-47A8-A259-0928D8E67AEA}" destId="{F0D1A5DD-8921-407F-B409-0EB47F6BDB4C}" srcOrd="0" destOrd="0" presId="urn:microsoft.com/office/officeart/2005/8/layout/list1"/>
    <dgm:cxn modelId="{DBDCA9D3-B11D-41FC-B0E5-A60403CB8EAA}" srcId="{9BAAD35B-75B7-4BD7-A348-12CCB7AECAD2}" destId="{69751EA3-235D-4D73-A089-BC6C076D431E}" srcOrd="3" destOrd="0" parTransId="{75DE34E7-9230-43A3-97E1-4F9ADD6CDA6E}" sibTransId="{D74AD7B3-4673-4A25-B1B0-C18C29AF1E29}"/>
    <dgm:cxn modelId="{191815A9-06A9-461F-91D4-89871E37C23F}" type="presOf" srcId="{B3DC0363-4DF4-4F87-9518-8E1CA6B79C7E}" destId="{F0D1A5DD-8921-407F-B409-0EB47F6BDB4C}" srcOrd="0" destOrd="2" presId="urn:microsoft.com/office/officeart/2005/8/layout/list1"/>
    <dgm:cxn modelId="{B1E65EEA-C911-4BC7-973E-6FD880486A8B}" type="presOf" srcId="{ED87BE11-FC44-4B26-B751-86CE94A8F687}" destId="{1C3E342F-3D74-448C-B1DE-F2380B8B822D}" srcOrd="0" destOrd="0" presId="urn:microsoft.com/office/officeart/2005/8/layout/list1"/>
    <dgm:cxn modelId="{F5E10A83-207E-4B32-8942-5EA06E2128D3}" srcId="{455CA1C2-06D7-404E-9E3C-001EE7F6FC54}" destId="{8462574A-2190-4558-8978-D561D1489AB1}" srcOrd="1" destOrd="0" parTransId="{F6990FE5-17F8-4D81-B40B-D53BCB1BD640}" sibTransId="{5ED29B11-4A59-4682-BA51-C6C3C5E04331}"/>
    <dgm:cxn modelId="{A52CDDDA-5C1F-416A-B1ED-C75402AD9C8E}" srcId="{A43B00DB-B9E7-4B4E-899B-C87E908DE5B4}" destId="{FFE85AA4-CB97-447E-96D9-5FBD3B4B7FE9}" srcOrd="1" destOrd="0" parTransId="{5E5AC99B-F4C9-47B5-89C5-E75187B70D55}" sibTransId="{4F264B30-E66C-469F-95C5-A5F215477428}"/>
    <dgm:cxn modelId="{83943A9A-3333-46AE-8153-CCBB000700DD}" srcId="{9BAAD35B-75B7-4BD7-A348-12CCB7AECAD2}" destId="{094B1621-6E45-4099-B5CA-2141C5897A52}" srcOrd="2" destOrd="0" parTransId="{E421E594-9FCD-4493-A556-A41D43DD0729}" sibTransId="{F5A50948-0D00-436F-9046-B7B77D449E52}"/>
    <dgm:cxn modelId="{C4A82DDE-BA7C-49EE-B768-3A7CF82AA897}" type="presOf" srcId="{69751EA3-235D-4D73-A089-BC6C076D431E}" destId="{9858CA28-FAA7-47BE-9544-7BEC25EDF06F}" srcOrd="0" destOrd="3" presId="urn:microsoft.com/office/officeart/2005/8/layout/list1"/>
    <dgm:cxn modelId="{64434EC9-7CB0-48EE-8778-60965DB3DBFA}" type="presOf" srcId="{E0226E77-7413-4443-BE66-0A685807225D}" destId="{9858CA28-FAA7-47BE-9544-7BEC25EDF06F}" srcOrd="0" destOrd="1" presId="urn:microsoft.com/office/officeart/2005/8/layout/list1"/>
    <dgm:cxn modelId="{24308C62-D717-425C-B8E7-20CF17D60CF8}" srcId="{A43B00DB-B9E7-4B4E-899B-C87E908DE5B4}" destId="{B3DC0363-4DF4-4F87-9518-8E1CA6B79C7E}" srcOrd="2" destOrd="0" parTransId="{5DD68282-7B82-4F68-A93F-A98FFB382D5A}" sibTransId="{3D174BE7-5D50-4DFB-9491-7103279B6CEF}"/>
    <dgm:cxn modelId="{E66972A0-E5B8-4AD1-B8EB-FFD498140137}" type="presOf" srcId="{ED87BE11-FC44-4B26-B751-86CE94A8F687}" destId="{86741221-7C80-446F-BDCB-34E6225D8497}" srcOrd="1" destOrd="0" presId="urn:microsoft.com/office/officeart/2005/8/layout/list1"/>
    <dgm:cxn modelId="{A8B05D2C-F85F-4EDD-86DB-115E289EA907}" srcId="{2A895BD9-0492-4987-B019-7F94923025B8}" destId="{9BAAD35B-75B7-4BD7-A348-12CCB7AECAD2}" srcOrd="1" destOrd="0" parTransId="{620193EB-FBC1-470E-B942-3D4CE98499E7}" sibTransId="{3E4B1B22-BBD9-4A94-99EF-64154EE2998B}"/>
    <dgm:cxn modelId="{F3422311-E73A-4986-953D-E9A041A4B982}" type="presOf" srcId="{455CA1C2-06D7-404E-9E3C-001EE7F6FC54}" destId="{4CF00769-28F7-4379-8C2A-3B76026F923A}" srcOrd="1" destOrd="0" presId="urn:microsoft.com/office/officeart/2005/8/layout/list1"/>
    <dgm:cxn modelId="{45A77F67-3B36-4492-80A0-C87ED1E76AA3}" type="presOf" srcId="{CA71B8DF-E4EB-4211-8AEF-69B80BE08CD4}" destId="{DD1A07AD-126F-4F6F-ACDC-F15077B2EEBF}" srcOrd="0" destOrd="2" presId="urn:microsoft.com/office/officeart/2005/8/layout/list1"/>
    <dgm:cxn modelId="{C621EF43-070D-4815-B7DB-C69DA74D0B84}" srcId="{2A895BD9-0492-4987-B019-7F94923025B8}" destId="{A43B00DB-B9E7-4B4E-899B-C87E908DE5B4}" srcOrd="2" destOrd="0" parTransId="{D4B97A1D-6B3A-45BC-93ED-F416A7CB0765}" sibTransId="{0199D78D-ADDA-4F5D-A887-8E5EBB4A0A9C}"/>
    <dgm:cxn modelId="{287E940E-A4CB-4784-9FD4-BD5B73FC7930}" srcId="{2A895BD9-0492-4987-B019-7F94923025B8}" destId="{ED87BE11-FC44-4B26-B751-86CE94A8F687}" srcOrd="3" destOrd="0" parTransId="{5B2778C5-5355-4991-A0D1-2422401C9F04}" sibTransId="{219277DE-8777-481A-86A9-8BC824BFB73F}"/>
    <dgm:cxn modelId="{954491AE-D26F-4DD4-B1DA-9F6C86D3196A}" type="presOf" srcId="{FF54F728-0CF2-4FD8-9A93-7C8A112A4BFD}" destId="{9858CA28-FAA7-47BE-9544-7BEC25EDF06F}" srcOrd="0" destOrd="0" presId="urn:microsoft.com/office/officeart/2005/8/layout/list1"/>
    <dgm:cxn modelId="{1E2EDAF1-745E-4D2A-A919-E31F17B2F771}" type="presOf" srcId="{A43B00DB-B9E7-4B4E-899B-C87E908DE5B4}" destId="{F35383E8-CCDB-4A8F-9F85-0CA3908E035F}" srcOrd="0" destOrd="0" presId="urn:microsoft.com/office/officeart/2005/8/layout/list1"/>
    <dgm:cxn modelId="{963D8512-B341-4734-8345-CC545AE8B019}" type="presOf" srcId="{FFE85AA4-CB97-447E-96D9-5FBD3B4B7FE9}" destId="{F0D1A5DD-8921-407F-B409-0EB47F6BDB4C}" srcOrd="0" destOrd="1" presId="urn:microsoft.com/office/officeart/2005/8/layout/list1"/>
    <dgm:cxn modelId="{06315BC9-3420-412D-8E52-635C20CA876B}" srcId="{9BAAD35B-75B7-4BD7-A348-12CCB7AECAD2}" destId="{FF54F728-0CF2-4FD8-9A93-7C8A112A4BFD}" srcOrd="0" destOrd="0" parTransId="{C04F7AF0-AD98-4D42-AD79-56802700827D}" sibTransId="{548B47EB-BFB6-4857-B743-1CC348D476FF}"/>
    <dgm:cxn modelId="{B6800F36-F641-4BDD-B0D5-A4550246B755}" srcId="{9BAAD35B-75B7-4BD7-A348-12CCB7AECAD2}" destId="{E0226E77-7413-4443-BE66-0A685807225D}" srcOrd="1" destOrd="0" parTransId="{AA3AB14D-4C34-4C48-A919-28EBB803C11F}" sibTransId="{5707D211-1D4A-4625-8105-B39A059675E4}"/>
    <dgm:cxn modelId="{5A36373D-9FEF-4953-9043-B95E56D3CD7F}" type="presOf" srcId="{8462574A-2190-4558-8978-D561D1489AB1}" destId="{DD1A07AD-126F-4F6F-ACDC-F15077B2EEBF}" srcOrd="0" destOrd="1" presId="urn:microsoft.com/office/officeart/2005/8/layout/list1"/>
    <dgm:cxn modelId="{89352FEF-B148-4299-B1D8-2C0F11A2A046}" srcId="{ED87BE11-FC44-4B26-B751-86CE94A8F687}" destId="{9F1CE900-A52E-418D-8327-0FF8E165CD62}" srcOrd="1" destOrd="0" parTransId="{6F68B813-253E-4C12-B7BE-4673A877DB2B}" sibTransId="{E07B8B27-FC4C-4005-B151-8589513B4BB6}"/>
    <dgm:cxn modelId="{6EF5FA1A-9D58-4634-B16A-701C0639CD8A}" type="presParOf" srcId="{A88A9F45-DF8F-47F6-BB1E-FDAB8D9A9FD0}" destId="{5C22C614-1C81-4AFF-A8B2-C4E5B058C6C8}" srcOrd="0" destOrd="0" presId="urn:microsoft.com/office/officeart/2005/8/layout/list1"/>
    <dgm:cxn modelId="{AC17383F-8750-4C92-833D-8A29C59F713C}" type="presParOf" srcId="{5C22C614-1C81-4AFF-A8B2-C4E5B058C6C8}" destId="{F8C6D7D4-3F8C-4817-B3EB-010D23AD7256}" srcOrd="0" destOrd="0" presId="urn:microsoft.com/office/officeart/2005/8/layout/list1"/>
    <dgm:cxn modelId="{A2C96BA7-DF59-4BFA-903B-5D3EA0A669A5}" type="presParOf" srcId="{5C22C614-1C81-4AFF-A8B2-C4E5B058C6C8}" destId="{4CF00769-28F7-4379-8C2A-3B76026F923A}" srcOrd="1" destOrd="0" presId="urn:microsoft.com/office/officeart/2005/8/layout/list1"/>
    <dgm:cxn modelId="{C7966CAA-1E7C-4806-87A8-47DE930DAC6E}" type="presParOf" srcId="{A88A9F45-DF8F-47F6-BB1E-FDAB8D9A9FD0}" destId="{617391D9-73E9-4975-A627-B90D74E24B99}" srcOrd="1" destOrd="0" presId="urn:microsoft.com/office/officeart/2005/8/layout/list1"/>
    <dgm:cxn modelId="{6B0AF649-30F9-473F-8CA6-A94246BCED31}" type="presParOf" srcId="{A88A9F45-DF8F-47F6-BB1E-FDAB8D9A9FD0}" destId="{DD1A07AD-126F-4F6F-ACDC-F15077B2EEBF}" srcOrd="2" destOrd="0" presId="urn:microsoft.com/office/officeart/2005/8/layout/list1"/>
    <dgm:cxn modelId="{6425B403-3495-4653-A6F8-CDF6C0E8BD62}" type="presParOf" srcId="{A88A9F45-DF8F-47F6-BB1E-FDAB8D9A9FD0}" destId="{8770505B-EAD4-49F3-A3BE-F52E9F79F582}" srcOrd="3" destOrd="0" presId="urn:microsoft.com/office/officeart/2005/8/layout/list1"/>
    <dgm:cxn modelId="{AAE4A783-A524-432F-9516-A40B49490A86}" type="presParOf" srcId="{A88A9F45-DF8F-47F6-BB1E-FDAB8D9A9FD0}" destId="{4CE07887-FF31-482C-929B-696D43762417}" srcOrd="4" destOrd="0" presId="urn:microsoft.com/office/officeart/2005/8/layout/list1"/>
    <dgm:cxn modelId="{74C6D789-5E6D-45A1-B8D4-4EF39225AD01}" type="presParOf" srcId="{4CE07887-FF31-482C-929B-696D43762417}" destId="{FAB4ABB1-7F5B-4A18-B980-DB104AD28F4F}" srcOrd="0" destOrd="0" presId="urn:microsoft.com/office/officeart/2005/8/layout/list1"/>
    <dgm:cxn modelId="{0F75CC26-D9D4-45EB-B694-96B0A24A2220}" type="presParOf" srcId="{4CE07887-FF31-482C-929B-696D43762417}" destId="{E6C59F45-BFA5-4D68-8A3F-231443EBEB6B}" srcOrd="1" destOrd="0" presId="urn:microsoft.com/office/officeart/2005/8/layout/list1"/>
    <dgm:cxn modelId="{5674072F-5659-4653-902D-7986D1EA0E08}" type="presParOf" srcId="{A88A9F45-DF8F-47F6-BB1E-FDAB8D9A9FD0}" destId="{0E84F1EA-4974-4359-98F5-E5DDFA9B6117}" srcOrd="5" destOrd="0" presId="urn:microsoft.com/office/officeart/2005/8/layout/list1"/>
    <dgm:cxn modelId="{DBF7B962-D551-4E9A-88FF-42AC8C09292F}" type="presParOf" srcId="{A88A9F45-DF8F-47F6-BB1E-FDAB8D9A9FD0}" destId="{9858CA28-FAA7-47BE-9544-7BEC25EDF06F}" srcOrd="6" destOrd="0" presId="urn:microsoft.com/office/officeart/2005/8/layout/list1"/>
    <dgm:cxn modelId="{17631652-1558-4C6B-9F2C-2E0F3569BC24}" type="presParOf" srcId="{A88A9F45-DF8F-47F6-BB1E-FDAB8D9A9FD0}" destId="{E83BC17D-0344-47DD-B71C-51E463B68374}" srcOrd="7" destOrd="0" presId="urn:microsoft.com/office/officeart/2005/8/layout/list1"/>
    <dgm:cxn modelId="{ED1D7051-7F79-47DF-B09E-BDDB013B7562}" type="presParOf" srcId="{A88A9F45-DF8F-47F6-BB1E-FDAB8D9A9FD0}" destId="{7FBF0903-A6CE-40E4-AE59-1D18764D6FE3}" srcOrd="8" destOrd="0" presId="urn:microsoft.com/office/officeart/2005/8/layout/list1"/>
    <dgm:cxn modelId="{18AB8E90-9C1F-4E32-82E9-D861827D7911}" type="presParOf" srcId="{7FBF0903-A6CE-40E4-AE59-1D18764D6FE3}" destId="{F35383E8-CCDB-4A8F-9F85-0CA3908E035F}" srcOrd="0" destOrd="0" presId="urn:microsoft.com/office/officeart/2005/8/layout/list1"/>
    <dgm:cxn modelId="{018F18B1-2BB9-4BD4-BABA-EB6D87735D66}" type="presParOf" srcId="{7FBF0903-A6CE-40E4-AE59-1D18764D6FE3}" destId="{DF3F22FE-EF88-41CE-9175-AD36BF172ECC}" srcOrd="1" destOrd="0" presId="urn:microsoft.com/office/officeart/2005/8/layout/list1"/>
    <dgm:cxn modelId="{B67A1071-1030-4DCF-BEA6-60AA8A57FB2B}" type="presParOf" srcId="{A88A9F45-DF8F-47F6-BB1E-FDAB8D9A9FD0}" destId="{312CCCC6-584E-48CC-9FA2-610C6E804E64}" srcOrd="9" destOrd="0" presId="urn:microsoft.com/office/officeart/2005/8/layout/list1"/>
    <dgm:cxn modelId="{D4AB02F3-E7B4-4024-982F-644301EEDF26}" type="presParOf" srcId="{A88A9F45-DF8F-47F6-BB1E-FDAB8D9A9FD0}" destId="{F0D1A5DD-8921-407F-B409-0EB47F6BDB4C}" srcOrd="10" destOrd="0" presId="urn:microsoft.com/office/officeart/2005/8/layout/list1"/>
    <dgm:cxn modelId="{847C6CA5-689E-4001-B577-3B7F969E7DC6}" type="presParOf" srcId="{A88A9F45-DF8F-47F6-BB1E-FDAB8D9A9FD0}" destId="{A9C99FB5-275D-46B7-B5D9-A848603D77D5}" srcOrd="11" destOrd="0" presId="urn:microsoft.com/office/officeart/2005/8/layout/list1"/>
    <dgm:cxn modelId="{94719A3F-E1F0-4054-9D4E-3E253A0C3741}" type="presParOf" srcId="{A88A9F45-DF8F-47F6-BB1E-FDAB8D9A9FD0}" destId="{6CD74EA4-0A91-455F-A6E6-B86D22CE81BC}" srcOrd="12" destOrd="0" presId="urn:microsoft.com/office/officeart/2005/8/layout/list1"/>
    <dgm:cxn modelId="{8B308775-E481-4F7F-A48D-E3ADBF8E3778}" type="presParOf" srcId="{6CD74EA4-0A91-455F-A6E6-B86D22CE81BC}" destId="{1C3E342F-3D74-448C-B1DE-F2380B8B822D}" srcOrd="0" destOrd="0" presId="urn:microsoft.com/office/officeart/2005/8/layout/list1"/>
    <dgm:cxn modelId="{F8187BC2-31DD-4D1C-BCDB-B87689E5BCA2}" type="presParOf" srcId="{6CD74EA4-0A91-455F-A6E6-B86D22CE81BC}" destId="{86741221-7C80-446F-BDCB-34E6225D8497}" srcOrd="1" destOrd="0" presId="urn:microsoft.com/office/officeart/2005/8/layout/list1"/>
    <dgm:cxn modelId="{C0914B81-F47C-4BD2-ACDC-A911D0C373E5}" type="presParOf" srcId="{A88A9F45-DF8F-47F6-BB1E-FDAB8D9A9FD0}" destId="{F4B1FC3B-BC4A-4C3F-BA93-D5198A1AADF6}" srcOrd="13" destOrd="0" presId="urn:microsoft.com/office/officeart/2005/8/layout/list1"/>
    <dgm:cxn modelId="{CAB14DEF-BD3B-45EB-B9B3-ABB08C0BD46A}" type="presParOf" srcId="{A88A9F45-DF8F-47F6-BB1E-FDAB8D9A9FD0}" destId="{10DDC439-D268-4AB6-AEFB-E25AB8610B9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895BD9-0492-4987-B019-7F94923025B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455CA1C2-06D7-404E-9E3C-001EE7F6FC54}">
      <dgm:prSet phldrT="[Texto]"/>
      <dgm:spPr/>
      <dgm:t>
        <a:bodyPr/>
        <a:lstStyle/>
        <a:p>
          <a:r>
            <a:rPr lang="pt-PT" dirty="0" smtClean="0"/>
            <a:t>Verticais</a:t>
          </a:r>
          <a:endParaRPr lang="pt-PT" dirty="0"/>
        </a:p>
      </dgm:t>
    </dgm:pt>
    <dgm:pt modelId="{D9BDE44F-4D52-492B-B727-1D3D96175124}" type="parTrans" cxnId="{72FE228D-C52B-4E86-894E-DF82CE0D76F3}">
      <dgm:prSet/>
      <dgm:spPr/>
      <dgm:t>
        <a:bodyPr/>
        <a:lstStyle/>
        <a:p>
          <a:endParaRPr lang="pt-PT"/>
        </a:p>
      </dgm:t>
    </dgm:pt>
    <dgm:pt modelId="{BBC9D717-DBB8-40A9-B944-C160B137DFFD}" type="sibTrans" cxnId="{72FE228D-C52B-4E86-894E-DF82CE0D76F3}">
      <dgm:prSet/>
      <dgm:spPr/>
      <dgm:t>
        <a:bodyPr/>
        <a:lstStyle/>
        <a:p>
          <a:endParaRPr lang="pt-PT"/>
        </a:p>
      </dgm:t>
    </dgm:pt>
    <dgm:pt modelId="{FAD6CDA3-3D20-4E56-B1A6-9D105B36166E}">
      <dgm:prSet phldrT="[Texto]"/>
      <dgm:spPr/>
      <dgm:t>
        <a:bodyPr/>
        <a:lstStyle/>
        <a:p>
          <a:r>
            <a:rPr lang="pt-PT" dirty="0" smtClean="0"/>
            <a:t>Fornecedores ou distribuidores;</a:t>
          </a:r>
          <a:endParaRPr lang="pt-PT" dirty="0"/>
        </a:p>
      </dgm:t>
    </dgm:pt>
    <dgm:pt modelId="{62C49C6A-E685-4AD4-88C5-8A023F72B7DA}" type="parTrans" cxnId="{8EEA36F4-A046-4876-97CE-5A2B0096F5C9}">
      <dgm:prSet/>
      <dgm:spPr/>
      <dgm:t>
        <a:bodyPr/>
        <a:lstStyle/>
        <a:p>
          <a:endParaRPr lang="pt-PT"/>
        </a:p>
      </dgm:t>
    </dgm:pt>
    <dgm:pt modelId="{0227D940-128E-40BC-87BC-C21D69251579}" type="sibTrans" cxnId="{8EEA36F4-A046-4876-97CE-5A2B0096F5C9}">
      <dgm:prSet/>
      <dgm:spPr/>
      <dgm:t>
        <a:bodyPr/>
        <a:lstStyle/>
        <a:p>
          <a:endParaRPr lang="pt-PT"/>
        </a:p>
      </dgm:t>
    </dgm:pt>
    <dgm:pt modelId="{CA71B8DF-E4EB-4211-8AEF-69B80BE08CD4}">
      <dgm:prSet phldrT="[Texto]"/>
      <dgm:spPr/>
      <dgm:t>
        <a:bodyPr/>
        <a:lstStyle/>
        <a:p>
          <a:r>
            <a:rPr lang="pt-PT" dirty="0" smtClean="0"/>
            <a:t> Maior controlo da cadeia de valor;</a:t>
          </a:r>
          <a:endParaRPr lang="pt-PT" dirty="0"/>
        </a:p>
      </dgm:t>
    </dgm:pt>
    <dgm:pt modelId="{E42309C2-6A1B-4EAE-8A73-080D923EB1D6}" type="parTrans" cxnId="{8770E2F8-06A2-4156-BC4A-A1CD96E66D5D}">
      <dgm:prSet/>
      <dgm:spPr/>
      <dgm:t>
        <a:bodyPr/>
        <a:lstStyle/>
        <a:p>
          <a:endParaRPr lang="pt-PT"/>
        </a:p>
      </dgm:t>
    </dgm:pt>
    <dgm:pt modelId="{F03E25C0-C4C4-4220-8BA0-424C9890129A}" type="sibTrans" cxnId="{8770E2F8-06A2-4156-BC4A-A1CD96E66D5D}">
      <dgm:prSet/>
      <dgm:spPr/>
      <dgm:t>
        <a:bodyPr/>
        <a:lstStyle/>
        <a:p>
          <a:endParaRPr lang="pt-PT"/>
        </a:p>
      </dgm:t>
    </dgm:pt>
    <dgm:pt modelId="{9BAAD35B-75B7-4BD7-A348-12CCB7AECAD2}">
      <dgm:prSet phldrT="[Texto]"/>
      <dgm:spPr/>
      <dgm:t>
        <a:bodyPr/>
        <a:lstStyle/>
        <a:p>
          <a:r>
            <a:rPr lang="pt-PT" smtClean="0"/>
            <a:t>Horizontais</a:t>
          </a:r>
          <a:endParaRPr lang="pt-PT" dirty="0"/>
        </a:p>
      </dgm:t>
    </dgm:pt>
    <dgm:pt modelId="{620193EB-FBC1-470E-B942-3D4CE98499E7}" type="parTrans" cxnId="{A8B05D2C-F85F-4EDD-86DB-115E289EA907}">
      <dgm:prSet/>
      <dgm:spPr/>
      <dgm:t>
        <a:bodyPr/>
        <a:lstStyle/>
        <a:p>
          <a:endParaRPr lang="pt-PT"/>
        </a:p>
      </dgm:t>
    </dgm:pt>
    <dgm:pt modelId="{3E4B1B22-BBD9-4A94-99EF-64154EE2998B}" type="sibTrans" cxnId="{A8B05D2C-F85F-4EDD-86DB-115E289EA907}">
      <dgm:prSet/>
      <dgm:spPr/>
      <dgm:t>
        <a:bodyPr/>
        <a:lstStyle/>
        <a:p>
          <a:endParaRPr lang="pt-PT"/>
        </a:p>
      </dgm:t>
    </dgm:pt>
    <dgm:pt modelId="{FF54F728-0CF2-4FD8-9A93-7C8A112A4BFD}">
      <dgm:prSet phldrT="[Texto]"/>
      <dgm:spPr/>
      <dgm:t>
        <a:bodyPr/>
        <a:lstStyle/>
        <a:p>
          <a:r>
            <a:rPr lang="pt-PT" dirty="0" smtClean="0"/>
            <a:t>Organizações que actuam no mesmo mercado;</a:t>
          </a:r>
          <a:endParaRPr lang="pt-PT" dirty="0"/>
        </a:p>
      </dgm:t>
    </dgm:pt>
    <dgm:pt modelId="{C04F7AF0-AD98-4D42-AD79-56802700827D}" type="parTrans" cxnId="{06315BC9-3420-412D-8E52-635C20CA876B}">
      <dgm:prSet/>
      <dgm:spPr/>
      <dgm:t>
        <a:bodyPr/>
        <a:lstStyle/>
        <a:p>
          <a:endParaRPr lang="pt-PT"/>
        </a:p>
      </dgm:t>
    </dgm:pt>
    <dgm:pt modelId="{548B47EB-BFB6-4857-B743-1CC348D476FF}" type="sibTrans" cxnId="{06315BC9-3420-412D-8E52-635C20CA876B}">
      <dgm:prSet/>
      <dgm:spPr/>
      <dgm:t>
        <a:bodyPr/>
        <a:lstStyle/>
        <a:p>
          <a:endParaRPr lang="pt-PT"/>
        </a:p>
      </dgm:t>
    </dgm:pt>
    <dgm:pt modelId="{E0226E77-7413-4443-BE66-0A685807225D}">
      <dgm:prSet phldrT="[Texto]"/>
      <dgm:spPr/>
      <dgm:t>
        <a:bodyPr/>
        <a:lstStyle/>
        <a:p>
          <a:r>
            <a:rPr lang="pt-PT" dirty="0" smtClean="0"/>
            <a:t>Aumento do poder de mercado com a aquisição de concorrentes;</a:t>
          </a:r>
          <a:endParaRPr lang="pt-PT" dirty="0"/>
        </a:p>
      </dgm:t>
    </dgm:pt>
    <dgm:pt modelId="{AA3AB14D-4C34-4C48-A919-28EBB803C11F}" type="parTrans" cxnId="{B6800F36-F641-4BDD-B0D5-A4550246B755}">
      <dgm:prSet/>
      <dgm:spPr/>
      <dgm:t>
        <a:bodyPr/>
        <a:lstStyle/>
        <a:p>
          <a:endParaRPr lang="pt-PT"/>
        </a:p>
      </dgm:t>
    </dgm:pt>
    <dgm:pt modelId="{5707D211-1D4A-4625-8105-B39A059675E4}" type="sibTrans" cxnId="{B6800F36-F641-4BDD-B0D5-A4550246B755}">
      <dgm:prSet/>
      <dgm:spPr/>
      <dgm:t>
        <a:bodyPr/>
        <a:lstStyle/>
        <a:p>
          <a:endParaRPr lang="pt-PT"/>
        </a:p>
      </dgm:t>
    </dgm:pt>
    <dgm:pt modelId="{A43B00DB-B9E7-4B4E-899B-C87E908DE5B4}">
      <dgm:prSet phldrT="[Texto]"/>
      <dgm:spPr/>
      <dgm:t>
        <a:bodyPr/>
        <a:lstStyle/>
        <a:p>
          <a:r>
            <a:rPr lang="pt-PT" dirty="0" smtClean="0"/>
            <a:t>Relacionados</a:t>
          </a:r>
          <a:endParaRPr lang="pt-PT" dirty="0"/>
        </a:p>
      </dgm:t>
    </dgm:pt>
    <dgm:pt modelId="{D4B97A1D-6B3A-45BC-93ED-F416A7CB0765}" type="parTrans" cxnId="{C621EF43-070D-4815-B7DB-C69DA74D0B84}">
      <dgm:prSet/>
      <dgm:spPr/>
      <dgm:t>
        <a:bodyPr/>
        <a:lstStyle/>
        <a:p>
          <a:endParaRPr lang="pt-PT"/>
        </a:p>
      </dgm:t>
    </dgm:pt>
    <dgm:pt modelId="{0199D78D-ADDA-4F5D-A887-8E5EBB4A0A9C}" type="sibTrans" cxnId="{C621EF43-070D-4815-B7DB-C69DA74D0B84}">
      <dgm:prSet/>
      <dgm:spPr/>
      <dgm:t>
        <a:bodyPr/>
        <a:lstStyle/>
        <a:p>
          <a:endParaRPr lang="pt-PT"/>
        </a:p>
      </dgm:t>
    </dgm:pt>
    <dgm:pt modelId="{69751EA3-235D-4D73-A089-BC6C076D431E}">
      <dgm:prSet phldrT="[Texto]"/>
      <dgm:spPr/>
      <dgm:t>
        <a:bodyPr/>
        <a:lstStyle/>
        <a:p>
          <a:r>
            <a:rPr lang="pt-PT" dirty="0" smtClean="0"/>
            <a:t> Objectivo: Aquisição de novos produtos ou serviços.</a:t>
          </a:r>
          <a:endParaRPr lang="pt-PT" dirty="0"/>
        </a:p>
      </dgm:t>
    </dgm:pt>
    <dgm:pt modelId="{75DE34E7-9230-43A3-97E1-4F9ADD6CDA6E}" type="parTrans" cxnId="{DBDCA9D3-B11D-41FC-B0E5-A60403CB8EAA}">
      <dgm:prSet/>
      <dgm:spPr/>
      <dgm:t>
        <a:bodyPr/>
        <a:lstStyle/>
        <a:p>
          <a:endParaRPr lang="pt-PT"/>
        </a:p>
      </dgm:t>
    </dgm:pt>
    <dgm:pt modelId="{D74AD7B3-4673-4A25-B1B0-C18C29AF1E29}" type="sibTrans" cxnId="{DBDCA9D3-B11D-41FC-B0E5-A60403CB8EAA}">
      <dgm:prSet/>
      <dgm:spPr/>
      <dgm:t>
        <a:bodyPr/>
        <a:lstStyle/>
        <a:p>
          <a:endParaRPr lang="pt-PT"/>
        </a:p>
      </dgm:t>
    </dgm:pt>
    <dgm:pt modelId="{B32EAA50-3D7B-47A8-A259-0928D8E67AEA}">
      <dgm:prSet phldrT="[Texto]"/>
      <dgm:spPr/>
      <dgm:t>
        <a:bodyPr/>
        <a:lstStyle/>
        <a:p>
          <a:r>
            <a:rPr lang="pt-PT" dirty="0" smtClean="0"/>
            <a:t>Conceito que é aplicado se as aquisições estão diretamente relacionadas, ou não, com a área de negócio;</a:t>
          </a:r>
          <a:endParaRPr lang="pt-PT" dirty="0"/>
        </a:p>
      </dgm:t>
    </dgm:pt>
    <dgm:pt modelId="{E55F4D09-26C5-41E9-9B04-FC1982732010}" type="parTrans" cxnId="{C52E600C-E48A-4772-ADD6-F4D28B4A48CD}">
      <dgm:prSet/>
      <dgm:spPr/>
      <dgm:t>
        <a:bodyPr/>
        <a:lstStyle/>
        <a:p>
          <a:endParaRPr lang="pt-PT"/>
        </a:p>
      </dgm:t>
    </dgm:pt>
    <dgm:pt modelId="{DEDB80A7-B975-4390-A6E4-6EAFDBC8C301}" type="sibTrans" cxnId="{C52E600C-E48A-4772-ADD6-F4D28B4A48CD}">
      <dgm:prSet/>
      <dgm:spPr/>
      <dgm:t>
        <a:bodyPr/>
        <a:lstStyle/>
        <a:p>
          <a:endParaRPr lang="pt-PT"/>
        </a:p>
      </dgm:t>
    </dgm:pt>
    <dgm:pt modelId="{8000BCF2-CEC3-4607-81A5-61521BE01BC7}">
      <dgm:prSet phldrT="[Texto]"/>
      <dgm:spPr/>
      <dgm:t>
        <a:bodyPr/>
        <a:lstStyle/>
        <a:p>
          <a:r>
            <a:rPr lang="pt-PT" dirty="0" smtClean="0"/>
            <a:t>Melhor acesso aos canais de distribuição;</a:t>
          </a:r>
          <a:endParaRPr lang="pt-PT" dirty="0"/>
        </a:p>
      </dgm:t>
    </dgm:pt>
    <dgm:pt modelId="{2E9A6507-E3FB-4B49-9857-7E5DFDBCABAF}" type="parTrans" cxnId="{3281467E-B76E-4578-AA3B-619218FE345F}">
      <dgm:prSet/>
      <dgm:spPr/>
      <dgm:t>
        <a:bodyPr/>
        <a:lstStyle/>
        <a:p>
          <a:endParaRPr lang="pt-PT"/>
        </a:p>
      </dgm:t>
    </dgm:pt>
    <dgm:pt modelId="{B5D34739-7676-4878-AC31-653ACE7A3C9D}" type="sibTrans" cxnId="{3281467E-B76E-4578-AA3B-619218FE345F}">
      <dgm:prSet/>
      <dgm:spPr/>
      <dgm:t>
        <a:bodyPr/>
        <a:lstStyle/>
        <a:p>
          <a:endParaRPr lang="pt-PT"/>
        </a:p>
      </dgm:t>
    </dgm:pt>
    <dgm:pt modelId="{C2072B4D-F04E-4B6E-8253-5EB7B3F17B1A}">
      <dgm:prSet phldrT="[Texto]"/>
      <dgm:spPr/>
      <dgm:t>
        <a:bodyPr/>
        <a:lstStyle/>
        <a:p>
          <a:r>
            <a:rPr lang="pt-PT" smtClean="0"/>
            <a:t> Aumenta a quota de mercado;</a:t>
          </a:r>
          <a:endParaRPr lang="pt-PT" dirty="0"/>
        </a:p>
      </dgm:t>
    </dgm:pt>
    <dgm:pt modelId="{67E9111F-6139-4549-B7F5-11D071778C41}" type="parTrans" cxnId="{F3ADAD6C-9C28-42FD-BB20-874BB502EC0A}">
      <dgm:prSet/>
      <dgm:spPr/>
      <dgm:t>
        <a:bodyPr/>
        <a:lstStyle/>
        <a:p>
          <a:endParaRPr lang="pt-PT"/>
        </a:p>
      </dgm:t>
    </dgm:pt>
    <dgm:pt modelId="{D7C4B830-6464-4B40-AC45-94D2CAFC6B7B}" type="sibTrans" cxnId="{F3ADAD6C-9C28-42FD-BB20-874BB502EC0A}">
      <dgm:prSet/>
      <dgm:spPr/>
      <dgm:t>
        <a:bodyPr/>
        <a:lstStyle/>
        <a:p>
          <a:endParaRPr lang="pt-PT"/>
        </a:p>
      </dgm:t>
    </dgm:pt>
    <dgm:pt modelId="{E3A8D94F-905C-4064-9E96-1A98A1B1ACE8}">
      <dgm:prSet phldrT="[Texto]"/>
      <dgm:spPr/>
      <dgm:t>
        <a:bodyPr/>
        <a:lstStyle/>
        <a:p>
          <a:r>
            <a:rPr lang="pt-PT" smtClean="0"/>
            <a:t>Objectivo: garantir o acesso aos bens/serviços essenciais e canais de distribuição através da aquisição de um fornecedor ou agente do canal de distribuição.</a:t>
          </a:r>
          <a:endParaRPr lang="pt-PT" dirty="0"/>
        </a:p>
      </dgm:t>
    </dgm:pt>
    <dgm:pt modelId="{DC9FB329-DA82-4862-B88B-F54ED65F4ED0}" type="parTrans" cxnId="{40D7B048-D63A-4758-9165-1ED0AE9DC580}">
      <dgm:prSet/>
      <dgm:spPr/>
      <dgm:t>
        <a:bodyPr/>
        <a:lstStyle/>
        <a:p>
          <a:endParaRPr lang="pt-PT"/>
        </a:p>
      </dgm:t>
    </dgm:pt>
    <dgm:pt modelId="{915E2EC0-4403-4DEB-A555-1A9E7EBF0491}" type="sibTrans" cxnId="{40D7B048-D63A-4758-9165-1ED0AE9DC580}">
      <dgm:prSet/>
      <dgm:spPr/>
      <dgm:t>
        <a:bodyPr/>
        <a:lstStyle/>
        <a:p>
          <a:endParaRPr lang="pt-PT"/>
        </a:p>
      </dgm:t>
    </dgm:pt>
    <dgm:pt modelId="{0D2691BB-D6F9-4463-AC0F-CC9720091B6D}">
      <dgm:prSet phldrT="[Texto]"/>
      <dgm:spPr/>
      <dgm:t>
        <a:bodyPr/>
        <a:lstStyle/>
        <a:p>
          <a:r>
            <a:rPr lang="pt-PT" dirty="0" smtClean="0"/>
            <a:t>Com aplicação nas aquisições verticais e horizontais.</a:t>
          </a:r>
          <a:endParaRPr lang="pt-PT" dirty="0"/>
        </a:p>
      </dgm:t>
    </dgm:pt>
    <dgm:pt modelId="{78B2C069-C389-4A60-BCBE-0CBBC0D6D553}" type="parTrans" cxnId="{EC856C45-993C-4B82-920C-717C4D6A4D9F}">
      <dgm:prSet/>
      <dgm:spPr/>
    </dgm:pt>
    <dgm:pt modelId="{B7878C17-0B83-4412-A8AA-16F605E89E35}" type="sibTrans" cxnId="{EC856C45-993C-4B82-920C-717C4D6A4D9F}">
      <dgm:prSet/>
      <dgm:spPr/>
    </dgm:pt>
    <dgm:pt modelId="{1583C956-7C23-4467-9FA4-928542A054C3}" type="pres">
      <dgm:prSet presAssocID="{2A895BD9-0492-4987-B019-7F94923025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339088C-551D-4020-98F8-72F43F7209CF}" type="pres">
      <dgm:prSet presAssocID="{455CA1C2-06D7-404E-9E3C-001EE7F6FC54}" presName="parentLin" presStyleCnt="0"/>
      <dgm:spPr/>
      <dgm:t>
        <a:bodyPr/>
        <a:lstStyle/>
        <a:p>
          <a:endParaRPr lang="pt-PT"/>
        </a:p>
      </dgm:t>
    </dgm:pt>
    <dgm:pt modelId="{E4B99C26-DAF1-4DC9-B936-084EDF25C635}" type="pres">
      <dgm:prSet presAssocID="{455CA1C2-06D7-404E-9E3C-001EE7F6FC54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651280D2-B9EF-445F-82E9-09D909783D5D}" type="pres">
      <dgm:prSet presAssocID="{455CA1C2-06D7-404E-9E3C-001EE7F6FC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A8C9943-B424-4EEB-B376-2F9B8228FA49}" type="pres">
      <dgm:prSet presAssocID="{455CA1C2-06D7-404E-9E3C-001EE7F6FC54}" presName="negativeSpace" presStyleCnt="0"/>
      <dgm:spPr/>
      <dgm:t>
        <a:bodyPr/>
        <a:lstStyle/>
        <a:p>
          <a:endParaRPr lang="pt-PT"/>
        </a:p>
      </dgm:t>
    </dgm:pt>
    <dgm:pt modelId="{9C92F169-23DA-45E8-AE26-8AAADBB311E6}" type="pres">
      <dgm:prSet presAssocID="{455CA1C2-06D7-404E-9E3C-001EE7F6FC5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D3247FA-A6F8-4E5C-90DC-4BF7F2DB9D29}" type="pres">
      <dgm:prSet presAssocID="{BBC9D717-DBB8-40A9-B944-C160B137DFFD}" presName="spaceBetweenRectangles" presStyleCnt="0"/>
      <dgm:spPr/>
      <dgm:t>
        <a:bodyPr/>
        <a:lstStyle/>
        <a:p>
          <a:endParaRPr lang="pt-PT"/>
        </a:p>
      </dgm:t>
    </dgm:pt>
    <dgm:pt modelId="{A7449E9D-9889-40FF-8FB1-9E472D49FCA5}" type="pres">
      <dgm:prSet presAssocID="{9BAAD35B-75B7-4BD7-A348-12CCB7AECAD2}" presName="parentLin" presStyleCnt="0"/>
      <dgm:spPr/>
      <dgm:t>
        <a:bodyPr/>
        <a:lstStyle/>
        <a:p>
          <a:endParaRPr lang="pt-PT"/>
        </a:p>
      </dgm:t>
    </dgm:pt>
    <dgm:pt modelId="{B6C4AF10-8F09-45C1-BD32-15F0A6367E33}" type="pres">
      <dgm:prSet presAssocID="{9BAAD35B-75B7-4BD7-A348-12CCB7AECAD2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0339943F-396F-4D61-B5E4-885ABB8770D6}" type="pres">
      <dgm:prSet presAssocID="{9BAAD35B-75B7-4BD7-A348-12CCB7AECA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94E25CB-5D3C-4632-B1E4-714034208E5F}" type="pres">
      <dgm:prSet presAssocID="{9BAAD35B-75B7-4BD7-A348-12CCB7AECAD2}" presName="negativeSpace" presStyleCnt="0"/>
      <dgm:spPr/>
      <dgm:t>
        <a:bodyPr/>
        <a:lstStyle/>
        <a:p>
          <a:endParaRPr lang="pt-PT"/>
        </a:p>
      </dgm:t>
    </dgm:pt>
    <dgm:pt modelId="{B94E08A9-0F6B-486F-AC39-C82FD0A25DF9}" type="pres">
      <dgm:prSet presAssocID="{9BAAD35B-75B7-4BD7-A348-12CCB7AECAD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A6833F0-00A2-4FD4-8E05-5CEA86485626}" type="pres">
      <dgm:prSet presAssocID="{3E4B1B22-BBD9-4A94-99EF-64154EE2998B}" presName="spaceBetweenRectangles" presStyleCnt="0"/>
      <dgm:spPr/>
      <dgm:t>
        <a:bodyPr/>
        <a:lstStyle/>
        <a:p>
          <a:endParaRPr lang="pt-PT"/>
        </a:p>
      </dgm:t>
    </dgm:pt>
    <dgm:pt modelId="{016B4873-2AD2-44DA-A3EA-2E86B4457376}" type="pres">
      <dgm:prSet presAssocID="{A43B00DB-B9E7-4B4E-899B-C87E908DE5B4}" presName="parentLin" presStyleCnt="0"/>
      <dgm:spPr/>
      <dgm:t>
        <a:bodyPr/>
        <a:lstStyle/>
        <a:p>
          <a:endParaRPr lang="pt-PT"/>
        </a:p>
      </dgm:t>
    </dgm:pt>
    <dgm:pt modelId="{53CDB00A-93FD-4293-A5C0-0DB2D4B86F59}" type="pres">
      <dgm:prSet presAssocID="{A43B00DB-B9E7-4B4E-899B-C87E908DE5B4}" presName="parentLeftMargin" presStyleLbl="node1" presStyleIdx="1" presStyleCnt="3"/>
      <dgm:spPr/>
      <dgm:t>
        <a:bodyPr/>
        <a:lstStyle/>
        <a:p>
          <a:endParaRPr lang="pt-PT"/>
        </a:p>
      </dgm:t>
    </dgm:pt>
    <dgm:pt modelId="{9B36CFDB-9654-4846-B1A5-B223402B5646}" type="pres">
      <dgm:prSet presAssocID="{A43B00DB-B9E7-4B4E-899B-C87E908DE5B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10B381F-86D7-45D4-910A-74BC165210D2}" type="pres">
      <dgm:prSet presAssocID="{A43B00DB-B9E7-4B4E-899B-C87E908DE5B4}" presName="negativeSpace" presStyleCnt="0"/>
      <dgm:spPr/>
      <dgm:t>
        <a:bodyPr/>
        <a:lstStyle/>
        <a:p>
          <a:endParaRPr lang="pt-PT"/>
        </a:p>
      </dgm:t>
    </dgm:pt>
    <dgm:pt modelId="{413EE0BD-671D-4ADA-8C86-956F92D159C2}" type="pres">
      <dgm:prSet presAssocID="{A43B00DB-B9E7-4B4E-899B-C87E908DE5B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AFB88CB-EA06-4053-A886-B978F733CBB4}" type="presOf" srcId="{455CA1C2-06D7-404E-9E3C-001EE7F6FC54}" destId="{651280D2-B9EF-445F-82E9-09D909783D5D}" srcOrd="1" destOrd="0" presId="urn:microsoft.com/office/officeart/2005/8/layout/list1"/>
    <dgm:cxn modelId="{CEDBCE42-D234-4F5B-BB17-E02D35892AFE}" type="presOf" srcId="{A43B00DB-B9E7-4B4E-899B-C87E908DE5B4}" destId="{9B36CFDB-9654-4846-B1A5-B223402B5646}" srcOrd="1" destOrd="0" presId="urn:microsoft.com/office/officeart/2005/8/layout/list1"/>
    <dgm:cxn modelId="{B28113AD-DF67-4E20-A0AA-B4E9CB01E137}" type="presOf" srcId="{E3A8D94F-905C-4064-9E96-1A98A1B1ACE8}" destId="{9C92F169-23DA-45E8-AE26-8AAADBB311E6}" srcOrd="0" destOrd="3" presId="urn:microsoft.com/office/officeart/2005/8/layout/list1"/>
    <dgm:cxn modelId="{EC856C45-993C-4B82-920C-717C4D6A4D9F}" srcId="{A43B00DB-B9E7-4B4E-899B-C87E908DE5B4}" destId="{0D2691BB-D6F9-4463-AC0F-CC9720091B6D}" srcOrd="1" destOrd="0" parTransId="{78B2C069-C389-4A60-BCBE-0CBBC0D6D553}" sibTransId="{B7878C17-0B83-4412-A8AA-16F605E89E35}"/>
    <dgm:cxn modelId="{E0143D75-D325-4A3E-99F7-4AF3E1A01833}" type="presOf" srcId="{A43B00DB-B9E7-4B4E-899B-C87E908DE5B4}" destId="{53CDB00A-93FD-4293-A5C0-0DB2D4B86F59}" srcOrd="0" destOrd="0" presId="urn:microsoft.com/office/officeart/2005/8/layout/list1"/>
    <dgm:cxn modelId="{B459C89A-CEDB-4027-B27F-2FFE39C60F9E}" type="presOf" srcId="{FF54F728-0CF2-4FD8-9A93-7C8A112A4BFD}" destId="{B94E08A9-0F6B-486F-AC39-C82FD0A25DF9}" srcOrd="0" destOrd="0" presId="urn:microsoft.com/office/officeart/2005/8/layout/list1"/>
    <dgm:cxn modelId="{9A55C5AC-7E88-4F75-AFD8-F3EA21AFE201}" type="presOf" srcId="{9BAAD35B-75B7-4BD7-A348-12CCB7AECAD2}" destId="{B6C4AF10-8F09-45C1-BD32-15F0A6367E33}" srcOrd="0" destOrd="0" presId="urn:microsoft.com/office/officeart/2005/8/layout/list1"/>
    <dgm:cxn modelId="{72FE228D-C52B-4E86-894E-DF82CE0D76F3}" srcId="{2A895BD9-0492-4987-B019-7F94923025B8}" destId="{455CA1C2-06D7-404E-9E3C-001EE7F6FC54}" srcOrd="0" destOrd="0" parTransId="{D9BDE44F-4D52-492B-B727-1D3D96175124}" sibTransId="{BBC9D717-DBB8-40A9-B944-C160B137DFFD}"/>
    <dgm:cxn modelId="{756B4E9D-0051-43D0-A12C-1EC9739335B7}" type="presOf" srcId="{2A895BD9-0492-4987-B019-7F94923025B8}" destId="{1583C956-7C23-4467-9FA4-928542A054C3}" srcOrd="0" destOrd="0" presId="urn:microsoft.com/office/officeart/2005/8/layout/list1"/>
    <dgm:cxn modelId="{18A20D37-1DF3-45C0-9049-94625391F1F2}" type="presOf" srcId="{E0226E77-7413-4443-BE66-0A685807225D}" destId="{B94E08A9-0F6B-486F-AC39-C82FD0A25DF9}" srcOrd="0" destOrd="1" presId="urn:microsoft.com/office/officeart/2005/8/layout/list1"/>
    <dgm:cxn modelId="{FA6423DD-D3EA-40E6-B0E9-F6576FC2540B}" type="presOf" srcId="{455CA1C2-06D7-404E-9E3C-001EE7F6FC54}" destId="{E4B99C26-DAF1-4DC9-B936-084EDF25C635}" srcOrd="0" destOrd="0" presId="urn:microsoft.com/office/officeart/2005/8/layout/list1"/>
    <dgm:cxn modelId="{2C859D12-A67C-4509-A87C-C995FDAB00F9}" type="presOf" srcId="{C2072B4D-F04E-4B6E-8253-5EB7B3F17B1A}" destId="{9C92F169-23DA-45E8-AE26-8AAADBB311E6}" srcOrd="0" destOrd="2" presId="urn:microsoft.com/office/officeart/2005/8/layout/list1"/>
    <dgm:cxn modelId="{B9A09A2B-D454-410D-B65B-421CEE6A94E2}" type="presOf" srcId="{0D2691BB-D6F9-4463-AC0F-CC9720091B6D}" destId="{413EE0BD-671D-4ADA-8C86-956F92D159C2}" srcOrd="0" destOrd="1" presId="urn:microsoft.com/office/officeart/2005/8/layout/list1"/>
    <dgm:cxn modelId="{F3ADAD6C-9C28-42FD-BB20-874BB502EC0A}" srcId="{455CA1C2-06D7-404E-9E3C-001EE7F6FC54}" destId="{C2072B4D-F04E-4B6E-8253-5EB7B3F17B1A}" srcOrd="2" destOrd="0" parTransId="{67E9111F-6139-4549-B7F5-11D071778C41}" sibTransId="{D7C4B830-6464-4B40-AC45-94D2CAFC6B7B}"/>
    <dgm:cxn modelId="{3281467E-B76E-4578-AA3B-619218FE345F}" srcId="{9BAAD35B-75B7-4BD7-A348-12CCB7AECAD2}" destId="{8000BCF2-CEC3-4607-81A5-61521BE01BC7}" srcOrd="2" destOrd="0" parTransId="{2E9A6507-E3FB-4B49-9857-7E5DFDBCABAF}" sibTransId="{B5D34739-7676-4878-AC31-653ACE7A3C9D}"/>
    <dgm:cxn modelId="{C52E600C-E48A-4772-ADD6-F4D28B4A48CD}" srcId="{A43B00DB-B9E7-4B4E-899B-C87E908DE5B4}" destId="{B32EAA50-3D7B-47A8-A259-0928D8E67AEA}" srcOrd="0" destOrd="0" parTransId="{E55F4D09-26C5-41E9-9B04-FC1982732010}" sibTransId="{DEDB80A7-B975-4390-A6E4-6EAFDBC8C301}"/>
    <dgm:cxn modelId="{8EEA36F4-A046-4876-97CE-5A2B0096F5C9}" srcId="{455CA1C2-06D7-404E-9E3C-001EE7F6FC54}" destId="{FAD6CDA3-3D20-4E56-B1A6-9D105B36166E}" srcOrd="0" destOrd="0" parTransId="{62C49C6A-E685-4AD4-88C5-8A023F72B7DA}" sibTransId="{0227D940-128E-40BC-87BC-C21D69251579}"/>
    <dgm:cxn modelId="{00AE3C31-5D47-4E22-864E-BD9B7CCC7088}" type="presOf" srcId="{FAD6CDA3-3D20-4E56-B1A6-9D105B36166E}" destId="{9C92F169-23DA-45E8-AE26-8AAADBB311E6}" srcOrd="0" destOrd="0" presId="urn:microsoft.com/office/officeart/2005/8/layout/list1"/>
    <dgm:cxn modelId="{8770E2F8-06A2-4156-BC4A-A1CD96E66D5D}" srcId="{455CA1C2-06D7-404E-9E3C-001EE7F6FC54}" destId="{CA71B8DF-E4EB-4211-8AEF-69B80BE08CD4}" srcOrd="1" destOrd="0" parTransId="{E42309C2-6A1B-4EAE-8A73-080D923EB1D6}" sibTransId="{F03E25C0-C4C4-4220-8BA0-424C9890129A}"/>
    <dgm:cxn modelId="{40D7B048-D63A-4758-9165-1ED0AE9DC580}" srcId="{455CA1C2-06D7-404E-9E3C-001EE7F6FC54}" destId="{E3A8D94F-905C-4064-9E96-1A98A1B1ACE8}" srcOrd="3" destOrd="0" parTransId="{DC9FB329-DA82-4862-B88B-F54ED65F4ED0}" sibTransId="{915E2EC0-4403-4DEB-A555-1A9E7EBF0491}"/>
    <dgm:cxn modelId="{B6800F36-F641-4BDD-B0D5-A4550246B755}" srcId="{9BAAD35B-75B7-4BD7-A348-12CCB7AECAD2}" destId="{E0226E77-7413-4443-BE66-0A685807225D}" srcOrd="1" destOrd="0" parTransId="{AA3AB14D-4C34-4C48-A919-28EBB803C11F}" sibTransId="{5707D211-1D4A-4625-8105-B39A059675E4}"/>
    <dgm:cxn modelId="{C621EF43-070D-4815-B7DB-C69DA74D0B84}" srcId="{2A895BD9-0492-4987-B019-7F94923025B8}" destId="{A43B00DB-B9E7-4B4E-899B-C87E908DE5B4}" srcOrd="2" destOrd="0" parTransId="{D4B97A1D-6B3A-45BC-93ED-F416A7CB0765}" sibTransId="{0199D78D-ADDA-4F5D-A887-8E5EBB4A0A9C}"/>
    <dgm:cxn modelId="{3AC522F8-8D3B-4E7F-B347-49947B28E825}" type="presOf" srcId="{CA71B8DF-E4EB-4211-8AEF-69B80BE08CD4}" destId="{9C92F169-23DA-45E8-AE26-8AAADBB311E6}" srcOrd="0" destOrd="1" presId="urn:microsoft.com/office/officeart/2005/8/layout/list1"/>
    <dgm:cxn modelId="{DBDCA9D3-B11D-41FC-B0E5-A60403CB8EAA}" srcId="{9BAAD35B-75B7-4BD7-A348-12CCB7AECAD2}" destId="{69751EA3-235D-4D73-A089-BC6C076D431E}" srcOrd="3" destOrd="0" parTransId="{75DE34E7-9230-43A3-97E1-4F9ADD6CDA6E}" sibTransId="{D74AD7B3-4673-4A25-B1B0-C18C29AF1E29}"/>
    <dgm:cxn modelId="{A8B05D2C-F85F-4EDD-86DB-115E289EA907}" srcId="{2A895BD9-0492-4987-B019-7F94923025B8}" destId="{9BAAD35B-75B7-4BD7-A348-12CCB7AECAD2}" srcOrd="1" destOrd="0" parTransId="{620193EB-FBC1-470E-B942-3D4CE98499E7}" sibTransId="{3E4B1B22-BBD9-4A94-99EF-64154EE2998B}"/>
    <dgm:cxn modelId="{64779DF3-5BB4-4697-A6EC-6B18A9E6DCE1}" type="presOf" srcId="{8000BCF2-CEC3-4607-81A5-61521BE01BC7}" destId="{B94E08A9-0F6B-486F-AC39-C82FD0A25DF9}" srcOrd="0" destOrd="2" presId="urn:microsoft.com/office/officeart/2005/8/layout/list1"/>
    <dgm:cxn modelId="{06315BC9-3420-412D-8E52-635C20CA876B}" srcId="{9BAAD35B-75B7-4BD7-A348-12CCB7AECAD2}" destId="{FF54F728-0CF2-4FD8-9A93-7C8A112A4BFD}" srcOrd="0" destOrd="0" parTransId="{C04F7AF0-AD98-4D42-AD79-56802700827D}" sibTransId="{548B47EB-BFB6-4857-B743-1CC348D476FF}"/>
    <dgm:cxn modelId="{2F0408C8-B504-4293-A087-A3A481FA0D7F}" type="presOf" srcId="{69751EA3-235D-4D73-A089-BC6C076D431E}" destId="{B94E08A9-0F6B-486F-AC39-C82FD0A25DF9}" srcOrd="0" destOrd="3" presId="urn:microsoft.com/office/officeart/2005/8/layout/list1"/>
    <dgm:cxn modelId="{94310CC1-2123-4DAF-95DE-17832A799153}" type="presOf" srcId="{B32EAA50-3D7B-47A8-A259-0928D8E67AEA}" destId="{413EE0BD-671D-4ADA-8C86-956F92D159C2}" srcOrd="0" destOrd="0" presId="urn:microsoft.com/office/officeart/2005/8/layout/list1"/>
    <dgm:cxn modelId="{5139DBFF-12C1-4018-A796-D4C5FE4C55F9}" type="presOf" srcId="{9BAAD35B-75B7-4BD7-A348-12CCB7AECAD2}" destId="{0339943F-396F-4D61-B5E4-885ABB8770D6}" srcOrd="1" destOrd="0" presId="urn:microsoft.com/office/officeart/2005/8/layout/list1"/>
    <dgm:cxn modelId="{2441A844-7574-4A3B-BFAF-943027D6EE2E}" type="presParOf" srcId="{1583C956-7C23-4467-9FA4-928542A054C3}" destId="{9339088C-551D-4020-98F8-72F43F7209CF}" srcOrd="0" destOrd="0" presId="urn:microsoft.com/office/officeart/2005/8/layout/list1"/>
    <dgm:cxn modelId="{14E35638-C9BD-4CF9-877E-769CA3B0927D}" type="presParOf" srcId="{9339088C-551D-4020-98F8-72F43F7209CF}" destId="{E4B99C26-DAF1-4DC9-B936-084EDF25C635}" srcOrd="0" destOrd="0" presId="urn:microsoft.com/office/officeart/2005/8/layout/list1"/>
    <dgm:cxn modelId="{A13AFD43-FE96-49CE-B699-2BD3467D23C4}" type="presParOf" srcId="{9339088C-551D-4020-98F8-72F43F7209CF}" destId="{651280D2-B9EF-445F-82E9-09D909783D5D}" srcOrd="1" destOrd="0" presId="urn:microsoft.com/office/officeart/2005/8/layout/list1"/>
    <dgm:cxn modelId="{4F3C9345-0CBE-4D2C-9151-3CEB2AF3A5A4}" type="presParOf" srcId="{1583C956-7C23-4467-9FA4-928542A054C3}" destId="{7A8C9943-B424-4EEB-B376-2F9B8228FA49}" srcOrd="1" destOrd="0" presId="urn:microsoft.com/office/officeart/2005/8/layout/list1"/>
    <dgm:cxn modelId="{0B220A63-FE7C-49DF-8A35-6ECD81146262}" type="presParOf" srcId="{1583C956-7C23-4467-9FA4-928542A054C3}" destId="{9C92F169-23DA-45E8-AE26-8AAADBB311E6}" srcOrd="2" destOrd="0" presId="urn:microsoft.com/office/officeart/2005/8/layout/list1"/>
    <dgm:cxn modelId="{DD54D0F3-8DC9-4394-9EC7-60C21894287D}" type="presParOf" srcId="{1583C956-7C23-4467-9FA4-928542A054C3}" destId="{BD3247FA-A6F8-4E5C-90DC-4BF7F2DB9D29}" srcOrd="3" destOrd="0" presId="urn:microsoft.com/office/officeart/2005/8/layout/list1"/>
    <dgm:cxn modelId="{4E612E9F-7965-4104-B61F-AEA3291F734F}" type="presParOf" srcId="{1583C956-7C23-4467-9FA4-928542A054C3}" destId="{A7449E9D-9889-40FF-8FB1-9E472D49FCA5}" srcOrd="4" destOrd="0" presId="urn:microsoft.com/office/officeart/2005/8/layout/list1"/>
    <dgm:cxn modelId="{49B4F4FB-647D-4DDC-8679-09ADA3B6EAFA}" type="presParOf" srcId="{A7449E9D-9889-40FF-8FB1-9E472D49FCA5}" destId="{B6C4AF10-8F09-45C1-BD32-15F0A6367E33}" srcOrd="0" destOrd="0" presId="urn:microsoft.com/office/officeart/2005/8/layout/list1"/>
    <dgm:cxn modelId="{B9715154-A01A-467A-9837-C69A1831A935}" type="presParOf" srcId="{A7449E9D-9889-40FF-8FB1-9E472D49FCA5}" destId="{0339943F-396F-4D61-B5E4-885ABB8770D6}" srcOrd="1" destOrd="0" presId="urn:microsoft.com/office/officeart/2005/8/layout/list1"/>
    <dgm:cxn modelId="{A54215F1-895D-48C4-B3D5-6D8C9506D84A}" type="presParOf" srcId="{1583C956-7C23-4467-9FA4-928542A054C3}" destId="{294E25CB-5D3C-4632-B1E4-714034208E5F}" srcOrd="5" destOrd="0" presId="urn:microsoft.com/office/officeart/2005/8/layout/list1"/>
    <dgm:cxn modelId="{EC595E71-A2AC-42E3-A079-6F19C51DBD69}" type="presParOf" srcId="{1583C956-7C23-4467-9FA4-928542A054C3}" destId="{B94E08A9-0F6B-486F-AC39-C82FD0A25DF9}" srcOrd="6" destOrd="0" presId="urn:microsoft.com/office/officeart/2005/8/layout/list1"/>
    <dgm:cxn modelId="{B25BAC80-E987-4796-A067-6BF3C9A507C4}" type="presParOf" srcId="{1583C956-7C23-4467-9FA4-928542A054C3}" destId="{DA6833F0-00A2-4FD4-8E05-5CEA86485626}" srcOrd="7" destOrd="0" presId="urn:microsoft.com/office/officeart/2005/8/layout/list1"/>
    <dgm:cxn modelId="{766A57B5-4068-4530-AFAD-06819162ED02}" type="presParOf" srcId="{1583C956-7C23-4467-9FA4-928542A054C3}" destId="{016B4873-2AD2-44DA-A3EA-2E86B4457376}" srcOrd="8" destOrd="0" presId="urn:microsoft.com/office/officeart/2005/8/layout/list1"/>
    <dgm:cxn modelId="{9E66FD08-71EB-427D-AAE4-EDC71452056B}" type="presParOf" srcId="{016B4873-2AD2-44DA-A3EA-2E86B4457376}" destId="{53CDB00A-93FD-4293-A5C0-0DB2D4B86F59}" srcOrd="0" destOrd="0" presId="urn:microsoft.com/office/officeart/2005/8/layout/list1"/>
    <dgm:cxn modelId="{FE4206A0-4440-49CD-AFF5-1C3AA5400F4F}" type="presParOf" srcId="{016B4873-2AD2-44DA-A3EA-2E86B4457376}" destId="{9B36CFDB-9654-4846-B1A5-B223402B5646}" srcOrd="1" destOrd="0" presId="urn:microsoft.com/office/officeart/2005/8/layout/list1"/>
    <dgm:cxn modelId="{72DE79F3-D3F6-4CF4-AA20-65EFC5BB7228}" type="presParOf" srcId="{1583C956-7C23-4467-9FA4-928542A054C3}" destId="{D10B381F-86D7-45D4-910A-74BC165210D2}" srcOrd="9" destOrd="0" presId="urn:microsoft.com/office/officeart/2005/8/layout/list1"/>
    <dgm:cxn modelId="{1D972E64-CDE3-4AC6-ABAB-EF246F20B100}" type="presParOf" srcId="{1583C956-7C23-4467-9FA4-928542A054C3}" destId="{413EE0BD-671D-4ADA-8C86-956F92D159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008090-6109-4AAD-BDB4-14FB25D25D1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16166BEC-CAE4-4256-A87A-9EAFC43017F9}">
      <dgm:prSet phldrT="[Texto]"/>
      <dgm:spPr/>
      <dgm:t>
        <a:bodyPr/>
        <a:lstStyle/>
        <a:p>
          <a:r>
            <a:rPr lang="pt-PT" dirty="0" smtClean="0"/>
            <a:t>Expansão</a:t>
          </a:r>
          <a:endParaRPr lang="pt-PT" dirty="0"/>
        </a:p>
      </dgm:t>
    </dgm:pt>
    <dgm:pt modelId="{BBB95B9F-EC7E-4DE6-AC05-6F1EA9CC0918}" type="parTrans" cxnId="{C105B3E8-5310-452B-A29E-E97D3D929843}">
      <dgm:prSet/>
      <dgm:spPr/>
      <dgm:t>
        <a:bodyPr/>
        <a:lstStyle/>
        <a:p>
          <a:endParaRPr lang="pt-PT"/>
        </a:p>
      </dgm:t>
    </dgm:pt>
    <dgm:pt modelId="{40FC9C00-A20D-4EFA-B478-8F15A7092156}" type="sibTrans" cxnId="{C105B3E8-5310-452B-A29E-E97D3D929843}">
      <dgm:prSet/>
      <dgm:spPr/>
      <dgm:t>
        <a:bodyPr/>
        <a:lstStyle/>
        <a:p>
          <a:endParaRPr lang="pt-PT"/>
        </a:p>
      </dgm:t>
    </dgm:pt>
    <dgm:pt modelId="{CD9ADFBC-0387-48C5-94C4-680EDAE1CDA1}">
      <dgm:prSet phldrT="[Texto]"/>
      <dgm:spPr/>
      <dgm:t>
        <a:bodyPr/>
        <a:lstStyle/>
        <a:p>
          <a:r>
            <a:rPr lang="pt-PT" dirty="0" smtClean="0"/>
            <a:t>Fusões;</a:t>
          </a:r>
          <a:endParaRPr lang="pt-PT" dirty="0"/>
        </a:p>
      </dgm:t>
    </dgm:pt>
    <dgm:pt modelId="{B8A4839F-ABFD-4386-ACC3-764FF88B8801}" type="parTrans" cxnId="{8386B53A-1CD6-48F9-9706-990C2223CA59}">
      <dgm:prSet/>
      <dgm:spPr/>
      <dgm:t>
        <a:bodyPr/>
        <a:lstStyle/>
        <a:p>
          <a:endParaRPr lang="pt-PT"/>
        </a:p>
      </dgm:t>
    </dgm:pt>
    <dgm:pt modelId="{C151CB34-FBC4-4BD3-BEB3-5B147A2B95AC}" type="sibTrans" cxnId="{8386B53A-1CD6-48F9-9706-990C2223CA59}">
      <dgm:prSet/>
      <dgm:spPr/>
      <dgm:t>
        <a:bodyPr/>
        <a:lstStyle/>
        <a:p>
          <a:endParaRPr lang="pt-PT"/>
        </a:p>
      </dgm:t>
    </dgm:pt>
    <dgm:pt modelId="{D9FFF50D-AB7B-4F8C-8C2A-6A78C94039FA}">
      <dgm:prSet phldrT="[Texto]"/>
      <dgm:spPr/>
      <dgm:t>
        <a:bodyPr/>
        <a:lstStyle/>
        <a:p>
          <a:r>
            <a:rPr lang="pt-PT" dirty="0" smtClean="0"/>
            <a:t>Aquisições;</a:t>
          </a:r>
          <a:endParaRPr lang="pt-PT" dirty="0"/>
        </a:p>
      </dgm:t>
    </dgm:pt>
    <dgm:pt modelId="{10105EA0-EDB2-4462-87E9-8672971438A3}" type="parTrans" cxnId="{BA4356F1-463D-4300-A059-B114382D5AC5}">
      <dgm:prSet/>
      <dgm:spPr/>
      <dgm:t>
        <a:bodyPr/>
        <a:lstStyle/>
        <a:p>
          <a:endParaRPr lang="pt-PT"/>
        </a:p>
      </dgm:t>
    </dgm:pt>
    <dgm:pt modelId="{90A622E0-847F-46C9-AE62-C1DB098E1CF8}" type="sibTrans" cxnId="{BA4356F1-463D-4300-A059-B114382D5AC5}">
      <dgm:prSet/>
      <dgm:spPr/>
      <dgm:t>
        <a:bodyPr/>
        <a:lstStyle/>
        <a:p>
          <a:endParaRPr lang="pt-PT"/>
        </a:p>
      </dgm:t>
    </dgm:pt>
    <dgm:pt modelId="{28AD0E34-07C3-49CA-B375-5B0C2D6AC6FC}">
      <dgm:prSet phldrT="[Texto]"/>
      <dgm:spPr/>
      <dgm:t>
        <a:bodyPr/>
        <a:lstStyle/>
        <a:p>
          <a:r>
            <a:rPr lang="pt-PT" dirty="0" smtClean="0"/>
            <a:t>Desinvestimento</a:t>
          </a:r>
          <a:endParaRPr lang="pt-PT" dirty="0"/>
        </a:p>
      </dgm:t>
    </dgm:pt>
    <dgm:pt modelId="{59C2AC7C-7FEC-4E9E-8813-14AA08735E07}" type="parTrans" cxnId="{87906C62-5C5E-45A0-A02F-48CDA632DD3A}">
      <dgm:prSet/>
      <dgm:spPr/>
      <dgm:t>
        <a:bodyPr/>
        <a:lstStyle/>
        <a:p>
          <a:endParaRPr lang="pt-PT"/>
        </a:p>
      </dgm:t>
    </dgm:pt>
    <dgm:pt modelId="{8FD89F94-8A89-494E-AD2C-5248EE06CA58}" type="sibTrans" cxnId="{87906C62-5C5E-45A0-A02F-48CDA632DD3A}">
      <dgm:prSet/>
      <dgm:spPr/>
      <dgm:t>
        <a:bodyPr/>
        <a:lstStyle/>
        <a:p>
          <a:endParaRPr lang="pt-PT"/>
        </a:p>
      </dgm:t>
    </dgm:pt>
    <dgm:pt modelId="{CBC7F72B-8398-4DAE-9863-2500D026A661}">
      <dgm:prSet phldrT="[Texto]"/>
      <dgm:spPr/>
      <dgm:t>
        <a:bodyPr/>
        <a:lstStyle/>
        <a:p>
          <a:r>
            <a:rPr lang="pt-PT" dirty="0" smtClean="0"/>
            <a:t>Spin-</a:t>
          </a:r>
          <a:r>
            <a:rPr lang="pt-PT" dirty="0" err="1" smtClean="0"/>
            <a:t>offs</a:t>
          </a:r>
          <a:r>
            <a:rPr lang="pt-PT" dirty="0" smtClean="0"/>
            <a:t>;</a:t>
          </a:r>
          <a:endParaRPr lang="pt-PT" dirty="0"/>
        </a:p>
      </dgm:t>
    </dgm:pt>
    <dgm:pt modelId="{3847A274-EC0B-40CF-8446-BBF63448D2AA}" type="parTrans" cxnId="{90BFF550-3E6D-4A50-8C19-54491358F935}">
      <dgm:prSet/>
      <dgm:spPr/>
      <dgm:t>
        <a:bodyPr/>
        <a:lstStyle/>
        <a:p>
          <a:endParaRPr lang="pt-PT"/>
        </a:p>
      </dgm:t>
    </dgm:pt>
    <dgm:pt modelId="{A6FBE4EC-1C49-458B-8EE5-A5571078250A}" type="sibTrans" cxnId="{90BFF550-3E6D-4A50-8C19-54491358F935}">
      <dgm:prSet/>
      <dgm:spPr/>
      <dgm:t>
        <a:bodyPr/>
        <a:lstStyle/>
        <a:p>
          <a:endParaRPr lang="pt-PT"/>
        </a:p>
      </dgm:t>
    </dgm:pt>
    <dgm:pt modelId="{64337E7E-DF7F-4344-9AAE-425928AC017F}">
      <dgm:prSet phldrT="[Texto]"/>
      <dgm:spPr/>
      <dgm:t>
        <a:bodyPr/>
        <a:lstStyle/>
        <a:p>
          <a:r>
            <a:rPr lang="pt-PT" dirty="0" smtClean="0"/>
            <a:t>Split-</a:t>
          </a:r>
          <a:r>
            <a:rPr lang="pt-PT" dirty="0" err="1" smtClean="0"/>
            <a:t>offs</a:t>
          </a:r>
          <a:r>
            <a:rPr lang="pt-PT" dirty="0" smtClean="0"/>
            <a:t>;</a:t>
          </a:r>
        </a:p>
      </dgm:t>
    </dgm:pt>
    <dgm:pt modelId="{7F9A0D6F-A868-486D-8ADD-956D96C48E0B}" type="parTrans" cxnId="{A06B2457-0151-4446-BDE6-E11EC8083B43}">
      <dgm:prSet/>
      <dgm:spPr/>
      <dgm:t>
        <a:bodyPr/>
        <a:lstStyle/>
        <a:p>
          <a:endParaRPr lang="pt-PT"/>
        </a:p>
      </dgm:t>
    </dgm:pt>
    <dgm:pt modelId="{C714BFF6-7DF2-4E04-A506-37A9A1CFDAF8}" type="sibTrans" cxnId="{A06B2457-0151-4446-BDE6-E11EC8083B43}">
      <dgm:prSet/>
      <dgm:spPr/>
      <dgm:t>
        <a:bodyPr/>
        <a:lstStyle/>
        <a:p>
          <a:endParaRPr lang="pt-PT"/>
        </a:p>
      </dgm:t>
    </dgm:pt>
    <dgm:pt modelId="{6A633D71-B5B6-4605-B69B-DB795BAC207D}">
      <dgm:prSet phldrT="[Texto]"/>
      <dgm:spPr/>
      <dgm:t>
        <a:bodyPr/>
        <a:lstStyle/>
        <a:p>
          <a:r>
            <a:rPr lang="pt-PT" dirty="0" smtClean="0"/>
            <a:t>Mudança da estrutura acionista</a:t>
          </a:r>
          <a:endParaRPr lang="pt-PT" dirty="0"/>
        </a:p>
      </dgm:t>
    </dgm:pt>
    <dgm:pt modelId="{684C4BDF-7DB5-4567-AA54-8FE1848D0E64}" type="parTrans" cxnId="{6AB66CA4-C849-43A4-9602-BFFA8280F417}">
      <dgm:prSet/>
      <dgm:spPr/>
      <dgm:t>
        <a:bodyPr/>
        <a:lstStyle/>
        <a:p>
          <a:endParaRPr lang="pt-PT"/>
        </a:p>
      </dgm:t>
    </dgm:pt>
    <dgm:pt modelId="{36939866-5EF4-4995-B0AE-8A31A6E899F7}" type="sibTrans" cxnId="{6AB66CA4-C849-43A4-9602-BFFA8280F417}">
      <dgm:prSet/>
      <dgm:spPr/>
      <dgm:t>
        <a:bodyPr/>
        <a:lstStyle/>
        <a:p>
          <a:endParaRPr lang="pt-PT"/>
        </a:p>
      </dgm:t>
    </dgm:pt>
    <dgm:pt modelId="{D2E564C9-0040-49DC-A927-D55C63789120}">
      <dgm:prSet phldrT="[Texto]"/>
      <dgm:spPr/>
      <dgm:t>
        <a:bodyPr/>
        <a:lstStyle/>
        <a:p>
          <a:r>
            <a:rPr lang="pt-PT" dirty="0" smtClean="0"/>
            <a:t>Privatizações;</a:t>
          </a:r>
          <a:endParaRPr lang="pt-PT" dirty="0"/>
        </a:p>
      </dgm:t>
    </dgm:pt>
    <dgm:pt modelId="{9C26510B-8D24-4158-8079-1AC4463259BA}" type="parTrans" cxnId="{5F747AFD-FE44-474C-AFA6-7148FD07E4D1}">
      <dgm:prSet/>
      <dgm:spPr/>
      <dgm:t>
        <a:bodyPr/>
        <a:lstStyle/>
        <a:p>
          <a:endParaRPr lang="pt-PT"/>
        </a:p>
      </dgm:t>
    </dgm:pt>
    <dgm:pt modelId="{9E1426AB-60DB-4124-937C-B42FF4A8C088}" type="sibTrans" cxnId="{5F747AFD-FE44-474C-AFA6-7148FD07E4D1}">
      <dgm:prSet/>
      <dgm:spPr/>
      <dgm:t>
        <a:bodyPr/>
        <a:lstStyle/>
        <a:p>
          <a:endParaRPr lang="pt-PT"/>
        </a:p>
      </dgm:t>
    </dgm:pt>
    <dgm:pt modelId="{22FEB52C-E67F-4B4A-A13D-0C75AB46617A}">
      <dgm:prSet phldrT="[Texto]"/>
      <dgm:spPr/>
      <dgm:t>
        <a:bodyPr/>
        <a:lstStyle/>
        <a:p>
          <a:r>
            <a:rPr lang="pt-PT" dirty="0" err="1" smtClean="0"/>
            <a:t>Joint</a:t>
          </a:r>
          <a:r>
            <a:rPr lang="pt-PT" dirty="0" smtClean="0"/>
            <a:t> Ventures;</a:t>
          </a:r>
          <a:endParaRPr lang="pt-PT" dirty="0"/>
        </a:p>
      </dgm:t>
    </dgm:pt>
    <dgm:pt modelId="{A8367336-5121-4219-A793-FE116FE5C1D8}" type="parTrans" cxnId="{BD75B1AA-91D3-4BCB-89AB-5B68D0C19EA6}">
      <dgm:prSet/>
      <dgm:spPr/>
      <dgm:t>
        <a:bodyPr/>
        <a:lstStyle/>
        <a:p>
          <a:endParaRPr lang="pt-PT"/>
        </a:p>
      </dgm:t>
    </dgm:pt>
    <dgm:pt modelId="{567CDEEA-9E3C-4DFC-8AD0-BE239E43AEE0}" type="sibTrans" cxnId="{BD75B1AA-91D3-4BCB-89AB-5B68D0C19EA6}">
      <dgm:prSet/>
      <dgm:spPr/>
      <dgm:t>
        <a:bodyPr/>
        <a:lstStyle/>
        <a:p>
          <a:endParaRPr lang="pt-PT"/>
        </a:p>
      </dgm:t>
    </dgm:pt>
    <dgm:pt modelId="{88EDEE7B-64F6-461D-A1D1-5E127B4E6E66}">
      <dgm:prSet phldrT="[Texto]"/>
      <dgm:spPr/>
      <dgm:t>
        <a:bodyPr/>
        <a:lstStyle/>
        <a:p>
          <a:r>
            <a:rPr lang="pt-PT" dirty="0" err="1" smtClean="0"/>
            <a:t>Equity</a:t>
          </a:r>
          <a:r>
            <a:rPr lang="pt-PT" dirty="0" smtClean="0"/>
            <a:t> </a:t>
          </a:r>
          <a:r>
            <a:rPr lang="pt-PT" dirty="0" err="1" smtClean="0"/>
            <a:t>carve</a:t>
          </a:r>
          <a:r>
            <a:rPr lang="pt-PT" dirty="0" smtClean="0"/>
            <a:t>-out.</a:t>
          </a:r>
        </a:p>
      </dgm:t>
    </dgm:pt>
    <dgm:pt modelId="{5520E740-A3A7-473F-BD8C-3E5E09626827}" type="parTrans" cxnId="{CAB68E19-DE6B-42FF-A49C-F49D40045CA7}">
      <dgm:prSet/>
      <dgm:spPr/>
      <dgm:t>
        <a:bodyPr/>
        <a:lstStyle/>
        <a:p>
          <a:endParaRPr lang="pt-PT"/>
        </a:p>
      </dgm:t>
    </dgm:pt>
    <dgm:pt modelId="{0AF9392A-0C59-43C0-864F-33D882D8F665}" type="sibTrans" cxnId="{CAB68E19-DE6B-42FF-A49C-F49D40045CA7}">
      <dgm:prSet/>
      <dgm:spPr/>
      <dgm:t>
        <a:bodyPr/>
        <a:lstStyle/>
        <a:p>
          <a:endParaRPr lang="pt-PT"/>
        </a:p>
      </dgm:t>
    </dgm:pt>
    <dgm:pt modelId="{932393DF-10C8-4CEF-B110-581D64460F79}">
      <dgm:prSet phldrT="[Texto]"/>
      <dgm:spPr/>
      <dgm:t>
        <a:bodyPr/>
        <a:lstStyle/>
        <a:p>
          <a:r>
            <a:rPr lang="pt-PT" dirty="0" smtClean="0"/>
            <a:t>Split-</a:t>
          </a:r>
          <a:r>
            <a:rPr lang="pt-PT" dirty="0" err="1" smtClean="0"/>
            <a:t>ups</a:t>
          </a:r>
          <a:r>
            <a:rPr lang="pt-PT" dirty="0" smtClean="0"/>
            <a:t>;</a:t>
          </a:r>
        </a:p>
      </dgm:t>
    </dgm:pt>
    <dgm:pt modelId="{760FA1E6-0627-49E4-83F4-8D72F4A3BD40}" type="parTrans" cxnId="{7C96EFF1-F14F-4BA6-80AC-1D0E2A466970}">
      <dgm:prSet/>
      <dgm:spPr/>
      <dgm:t>
        <a:bodyPr/>
        <a:lstStyle/>
        <a:p>
          <a:endParaRPr lang="pt-PT"/>
        </a:p>
      </dgm:t>
    </dgm:pt>
    <dgm:pt modelId="{10D58E9F-21D0-4567-A25D-C74401C9FB5B}" type="sibTrans" cxnId="{7C96EFF1-F14F-4BA6-80AC-1D0E2A466970}">
      <dgm:prSet/>
      <dgm:spPr/>
      <dgm:t>
        <a:bodyPr/>
        <a:lstStyle/>
        <a:p>
          <a:endParaRPr lang="pt-PT"/>
        </a:p>
      </dgm:t>
    </dgm:pt>
    <dgm:pt modelId="{335AA192-9D6E-4F88-9C7C-89B88DD501BD}">
      <dgm:prSet phldrT="[Texto]"/>
      <dgm:spPr/>
      <dgm:t>
        <a:bodyPr/>
        <a:lstStyle/>
        <a:p>
          <a:r>
            <a:rPr lang="pt-PT" dirty="0" err="1" smtClean="0"/>
            <a:t>Leverage</a:t>
          </a:r>
          <a:r>
            <a:rPr lang="pt-PT" dirty="0" smtClean="0"/>
            <a:t> </a:t>
          </a:r>
          <a:r>
            <a:rPr lang="pt-PT" dirty="0" err="1" smtClean="0"/>
            <a:t>Buy</a:t>
          </a:r>
          <a:r>
            <a:rPr lang="pt-PT" dirty="0" smtClean="0"/>
            <a:t> Out;</a:t>
          </a:r>
          <a:endParaRPr lang="pt-PT" dirty="0"/>
        </a:p>
      </dgm:t>
    </dgm:pt>
    <dgm:pt modelId="{909FAEAE-F42D-4C31-AEF7-BEB214A067CE}" type="parTrans" cxnId="{72C2C891-593B-4865-9BA6-BBCEBCF8FBB4}">
      <dgm:prSet/>
      <dgm:spPr/>
      <dgm:t>
        <a:bodyPr/>
        <a:lstStyle/>
        <a:p>
          <a:endParaRPr lang="pt-PT"/>
        </a:p>
      </dgm:t>
    </dgm:pt>
    <dgm:pt modelId="{01DA2C9B-E857-4610-8F65-BFF389A53BCC}" type="sibTrans" cxnId="{72C2C891-593B-4865-9BA6-BBCEBCF8FBB4}">
      <dgm:prSet/>
      <dgm:spPr/>
      <dgm:t>
        <a:bodyPr/>
        <a:lstStyle/>
        <a:p>
          <a:endParaRPr lang="pt-PT"/>
        </a:p>
      </dgm:t>
    </dgm:pt>
    <dgm:pt modelId="{C67DDE90-625D-4F13-902E-7AE9692BEB4E}">
      <dgm:prSet phldrT="[Texto]"/>
      <dgm:spPr/>
      <dgm:t>
        <a:bodyPr/>
        <a:lstStyle/>
        <a:p>
          <a:r>
            <a:rPr lang="pt-PT" dirty="0" smtClean="0"/>
            <a:t>Management </a:t>
          </a:r>
          <a:r>
            <a:rPr lang="pt-PT" dirty="0" err="1" smtClean="0"/>
            <a:t>Buy</a:t>
          </a:r>
          <a:r>
            <a:rPr lang="pt-PT" dirty="0" smtClean="0"/>
            <a:t> Out;</a:t>
          </a:r>
          <a:endParaRPr lang="pt-PT" dirty="0"/>
        </a:p>
      </dgm:t>
    </dgm:pt>
    <dgm:pt modelId="{274F414B-CC55-4827-B286-B71E0BEE058E}" type="parTrans" cxnId="{6E86912E-4F16-4EAE-A39A-8925B7632A9E}">
      <dgm:prSet/>
      <dgm:spPr/>
      <dgm:t>
        <a:bodyPr/>
        <a:lstStyle/>
        <a:p>
          <a:endParaRPr lang="pt-PT"/>
        </a:p>
      </dgm:t>
    </dgm:pt>
    <dgm:pt modelId="{9AFAEC50-2569-4079-B43B-797FF9378157}" type="sibTrans" cxnId="{6E86912E-4F16-4EAE-A39A-8925B7632A9E}">
      <dgm:prSet/>
      <dgm:spPr/>
      <dgm:t>
        <a:bodyPr/>
        <a:lstStyle/>
        <a:p>
          <a:endParaRPr lang="pt-PT"/>
        </a:p>
      </dgm:t>
    </dgm:pt>
    <dgm:pt modelId="{37B0243A-4D7A-4A59-B96C-AAC0F6CDEC21}">
      <dgm:prSet phldrT="[Texto]"/>
      <dgm:spPr/>
      <dgm:t>
        <a:bodyPr/>
        <a:lstStyle/>
        <a:p>
          <a:r>
            <a:rPr lang="pt-PT" dirty="0" smtClean="0"/>
            <a:t>Management </a:t>
          </a:r>
          <a:r>
            <a:rPr lang="pt-PT" dirty="0" err="1" smtClean="0"/>
            <a:t>Buy</a:t>
          </a:r>
          <a:r>
            <a:rPr lang="pt-PT" dirty="0" smtClean="0"/>
            <a:t> In.</a:t>
          </a:r>
          <a:endParaRPr lang="pt-PT" dirty="0"/>
        </a:p>
      </dgm:t>
    </dgm:pt>
    <dgm:pt modelId="{A42C6E72-DDFF-4699-B063-EC9BE381E9A9}" type="parTrans" cxnId="{C6E5C746-04A4-4AE0-9644-9AFB5CFA49AF}">
      <dgm:prSet/>
      <dgm:spPr/>
      <dgm:t>
        <a:bodyPr/>
        <a:lstStyle/>
        <a:p>
          <a:endParaRPr lang="pt-PT"/>
        </a:p>
      </dgm:t>
    </dgm:pt>
    <dgm:pt modelId="{12B940DE-C0CA-4BBB-BB69-D68E302BF801}" type="sibTrans" cxnId="{C6E5C746-04A4-4AE0-9644-9AFB5CFA49AF}">
      <dgm:prSet/>
      <dgm:spPr/>
      <dgm:t>
        <a:bodyPr/>
        <a:lstStyle/>
        <a:p>
          <a:endParaRPr lang="pt-PT"/>
        </a:p>
      </dgm:t>
    </dgm:pt>
    <dgm:pt modelId="{84D9B6BD-7933-4B9C-A384-B106414D5D1C}">
      <dgm:prSet phldrT="[Texto]"/>
      <dgm:spPr/>
      <dgm:t>
        <a:bodyPr/>
        <a:lstStyle/>
        <a:p>
          <a:r>
            <a:rPr lang="en-US" b="0" i="1" dirty="0" smtClean="0">
              <a:cs typeface="Arial" pitchFamily="34" charset="0"/>
            </a:rPr>
            <a:t>Downsizing;</a:t>
          </a:r>
          <a:endParaRPr lang="pt-PT" b="0" dirty="0"/>
        </a:p>
      </dgm:t>
    </dgm:pt>
    <dgm:pt modelId="{17BB7D02-00F8-4F69-8423-D259C9218F5F}" type="parTrans" cxnId="{B9D68CDD-E7CB-45BA-971C-D776DDD7F7F2}">
      <dgm:prSet/>
      <dgm:spPr/>
      <dgm:t>
        <a:bodyPr/>
        <a:lstStyle/>
        <a:p>
          <a:endParaRPr lang="pt-PT"/>
        </a:p>
      </dgm:t>
    </dgm:pt>
    <dgm:pt modelId="{C1DFF0E0-8B06-4C52-8B62-2799DF5E1430}" type="sibTrans" cxnId="{B9D68CDD-E7CB-45BA-971C-D776DDD7F7F2}">
      <dgm:prSet/>
      <dgm:spPr/>
      <dgm:t>
        <a:bodyPr/>
        <a:lstStyle/>
        <a:p>
          <a:endParaRPr lang="pt-PT"/>
        </a:p>
      </dgm:t>
    </dgm:pt>
    <dgm:pt modelId="{B34134FA-A4B7-4A24-8A73-487AD431C114}">
      <dgm:prSet phldrT="[Texto]"/>
      <dgm:spPr/>
      <dgm:t>
        <a:bodyPr/>
        <a:lstStyle/>
        <a:p>
          <a:r>
            <a:rPr lang="en-US" b="0" i="1" dirty="0" err="1" smtClean="0">
              <a:cs typeface="Arial" pitchFamily="34" charset="0"/>
            </a:rPr>
            <a:t>Downscoping</a:t>
          </a:r>
          <a:r>
            <a:rPr lang="en-US" b="0" i="1" dirty="0" smtClean="0">
              <a:cs typeface="Arial" pitchFamily="34" charset="0"/>
            </a:rPr>
            <a:t>.</a:t>
          </a:r>
          <a:endParaRPr lang="pt-PT" b="0" dirty="0"/>
        </a:p>
      </dgm:t>
    </dgm:pt>
    <dgm:pt modelId="{6C48682F-40AD-446F-AF4E-0235607704E3}" type="parTrans" cxnId="{D27A9AB1-F8A8-4240-99E0-C9696FEC6FC6}">
      <dgm:prSet/>
      <dgm:spPr/>
      <dgm:t>
        <a:bodyPr/>
        <a:lstStyle/>
        <a:p>
          <a:endParaRPr lang="pt-PT"/>
        </a:p>
      </dgm:t>
    </dgm:pt>
    <dgm:pt modelId="{67F8CD67-9A5B-4388-8709-10EF97129756}" type="sibTrans" cxnId="{D27A9AB1-F8A8-4240-99E0-C9696FEC6FC6}">
      <dgm:prSet/>
      <dgm:spPr/>
      <dgm:t>
        <a:bodyPr/>
        <a:lstStyle/>
        <a:p>
          <a:endParaRPr lang="pt-PT"/>
        </a:p>
      </dgm:t>
    </dgm:pt>
    <dgm:pt modelId="{1C2DCD4F-D70A-4FA4-9196-5B73E8B743D9}">
      <dgm:prSet phldrT="[Texto]"/>
      <dgm:spPr/>
      <dgm:t>
        <a:bodyPr/>
        <a:lstStyle/>
        <a:p>
          <a:r>
            <a:rPr lang="pt-PT" dirty="0" smtClean="0"/>
            <a:t>Outsourcing;</a:t>
          </a:r>
          <a:endParaRPr lang="pt-PT" dirty="0"/>
        </a:p>
      </dgm:t>
    </dgm:pt>
    <dgm:pt modelId="{0CFC9E60-501B-4A58-8311-6C189E782883}" type="parTrans" cxnId="{3FC316E0-C31F-45B9-95ED-F3D86A1EA6E3}">
      <dgm:prSet/>
      <dgm:spPr/>
      <dgm:t>
        <a:bodyPr/>
        <a:lstStyle/>
        <a:p>
          <a:endParaRPr lang="pt-PT"/>
        </a:p>
      </dgm:t>
    </dgm:pt>
    <dgm:pt modelId="{24B0DC4C-A0BD-4969-B762-FD559581B8A5}" type="sibTrans" cxnId="{3FC316E0-C31F-45B9-95ED-F3D86A1EA6E3}">
      <dgm:prSet/>
      <dgm:spPr/>
      <dgm:t>
        <a:bodyPr/>
        <a:lstStyle/>
        <a:p>
          <a:endParaRPr lang="pt-PT"/>
        </a:p>
      </dgm:t>
    </dgm:pt>
    <dgm:pt modelId="{D1388C41-EE8D-44CE-A699-5AC0AE8B33B9}">
      <dgm:prSet phldrT="[Texto]"/>
      <dgm:spPr/>
      <dgm:t>
        <a:bodyPr/>
        <a:lstStyle/>
        <a:p>
          <a:r>
            <a:rPr lang="pt-PT" dirty="0" err="1" smtClean="0"/>
            <a:t>Networking</a:t>
          </a:r>
          <a:r>
            <a:rPr lang="pt-PT" dirty="0" smtClean="0"/>
            <a:t>;</a:t>
          </a:r>
          <a:endParaRPr lang="pt-PT" dirty="0"/>
        </a:p>
      </dgm:t>
    </dgm:pt>
    <dgm:pt modelId="{CA956691-C422-44A7-9114-D0886F89BDD3}" type="parTrans" cxnId="{3E75CF22-4F38-4CA7-9B54-512F6F02F10A}">
      <dgm:prSet/>
      <dgm:spPr/>
      <dgm:t>
        <a:bodyPr/>
        <a:lstStyle/>
        <a:p>
          <a:endParaRPr lang="pt-PT"/>
        </a:p>
      </dgm:t>
    </dgm:pt>
    <dgm:pt modelId="{B77016F5-92BF-41B5-AB25-C007B8C631D5}" type="sibTrans" cxnId="{3E75CF22-4F38-4CA7-9B54-512F6F02F10A}">
      <dgm:prSet/>
      <dgm:spPr/>
      <dgm:t>
        <a:bodyPr/>
        <a:lstStyle/>
        <a:p>
          <a:endParaRPr lang="pt-PT"/>
        </a:p>
      </dgm:t>
    </dgm:pt>
    <dgm:pt modelId="{3CC6A343-A161-4898-B138-4CDC2DF91E9D}" type="pres">
      <dgm:prSet presAssocID="{09008090-6109-4AAD-BDB4-14FB25D25D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FF3174A-B9B0-4ABD-A73C-EAE6F697B625}" type="pres">
      <dgm:prSet presAssocID="{16166BEC-CAE4-4256-A87A-9EAFC43017F9}" presName="parentLin" presStyleCnt="0"/>
      <dgm:spPr/>
      <dgm:t>
        <a:bodyPr/>
        <a:lstStyle/>
        <a:p>
          <a:endParaRPr lang="pt-PT"/>
        </a:p>
      </dgm:t>
    </dgm:pt>
    <dgm:pt modelId="{7CCE961C-D712-4EFD-AA1E-F64D81E86A46}" type="pres">
      <dgm:prSet presAssocID="{16166BEC-CAE4-4256-A87A-9EAFC43017F9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867C66D9-47F4-493D-B4A7-24DDB2BFCB31}" type="pres">
      <dgm:prSet presAssocID="{16166BEC-CAE4-4256-A87A-9EAFC43017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2EE298E-58F5-4364-957A-3D50A80F51DF}" type="pres">
      <dgm:prSet presAssocID="{16166BEC-CAE4-4256-A87A-9EAFC43017F9}" presName="negativeSpace" presStyleCnt="0"/>
      <dgm:spPr/>
      <dgm:t>
        <a:bodyPr/>
        <a:lstStyle/>
        <a:p>
          <a:endParaRPr lang="pt-PT"/>
        </a:p>
      </dgm:t>
    </dgm:pt>
    <dgm:pt modelId="{B96D7470-2151-4120-95A2-EE96BFB3A6E9}" type="pres">
      <dgm:prSet presAssocID="{16166BEC-CAE4-4256-A87A-9EAFC43017F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0FA22C-8DA1-4C2A-8F36-9ADBFFC23A8C}" type="pres">
      <dgm:prSet presAssocID="{40FC9C00-A20D-4EFA-B478-8F15A7092156}" presName="spaceBetweenRectangles" presStyleCnt="0"/>
      <dgm:spPr/>
      <dgm:t>
        <a:bodyPr/>
        <a:lstStyle/>
        <a:p>
          <a:endParaRPr lang="pt-PT"/>
        </a:p>
      </dgm:t>
    </dgm:pt>
    <dgm:pt modelId="{2B294685-676B-4D19-A069-92307786973F}" type="pres">
      <dgm:prSet presAssocID="{28AD0E34-07C3-49CA-B375-5B0C2D6AC6FC}" presName="parentLin" presStyleCnt="0"/>
      <dgm:spPr/>
      <dgm:t>
        <a:bodyPr/>
        <a:lstStyle/>
        <a:p>
          <a:endParaRPr lang="pt-PT"/>
        </a:p>
      </dgm:t>
    </dgm:pt>
    <dgm:pt modelId="{7C611B08-3BE9-47F3-A4FC-9EE4E3F93CC9}" type="pres">
      <dgm:prSet presAssocID="{28AD0E34-07C3-49CA-B375-5B0C2D6AC6FC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818EA0F1-9751-4CE1-8697-76F2E501BAA5}" type="pres">
      <dgm:prSet presAssocID="{28AD0E34-07C3-49CA-B375-5B0C2D6AC6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E159924-B82C-4AD3-B19F-E698F1794E12}" type="pres">
      <dgm:prSet presAssocID="{28AD0E34-07C3-49CA-B375-5B0C2D6AC6FC}" presName="negativeSpace" presStyleCnt="0"/>
      <dgm:spPr/>
      <dgm:t>
        <a:bodyPr/>
        <a:lstStyle/>
        <a:p>
          <a:endParaRPr lang="pt-PT"/>
        </a:p>
      </dgm:t>
    </dgm:pt>
    <dgm:pt modelId="{7A0605F8-0831-4835-A53C-17D1ACFF6164}" type="pres">
      <dgm:prSet presAssocID="{28AD0E34-07C3-49CA-B375-5B0C2D6AC6F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C267972-C244-427D-9454-8C85375399BF}" type="pres">
      <dgm:prSet presAssocID="{8FD89F94-8A89-494E-AD2C-5248EE06CA58}" presName="spaceBetweenRectangles" presStyleCnt="0"/>
      <dgm:spPr/>
      <dgm:t>
        <a:bodyPr/>
        <a:lstStyle/>
        <a:p>
          <a:endParaRPr lang="pt-PT"/>
        </a:p>
      </dgm:t>
    </dgm:pt>
    <dgm:pt modelId="{629A506C-A7E4-4F7D-93E2-6B09E565AFBA}" type="pres">
      <dgm:prSet presAssocID="{6A633D71-B5B6-4605-B69B-DB795BAC207D}" presName="parentLin" presStyleCnt="0"/>
      <dgm:spPr/>
      <dgm:t>
        <a:bodyPr/>
        <a:lstStyle/>
        <a:p>
          <a:endParaRPr lang="pt-PT"/>
        </a:p>
      </dgm:t>
    </dgm:pt>
    <dgm:pt modelId="{076A045E-C7C5-4489-828C-AE6D355D86DF}" type="pres">
      <dgm:prSet presAssocID="{6A633D71-B5B6-4605-B69B-DB795BAC207D}" presName="parentLeftMargin" presStyleLbl="node1" presStyleIdx="1" presStyleCnt="3"/>
      <dgm:spPr/>
      <dgm:t>
        <a:bodyPr/>
        <a:lstStyle/>
        <a:p>
          <a:endParaRPr lang="pt-PT"/>
        </a:p>
      </dgm:t>
    </dgm:pt>
    <dgm:pt modelId="{DBB6DB1C-98AB-4B7A-BDC9-C44446C75ECF}" type="pres">
      <dgm:prSet presAssocID="{6A633D71-B5B6-4605-B69B-DB795BAC20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C5F14B-6E4D-46C4-8C3B-B0931CEB3061}" type="pres">
      <dgm:prSet presAssocID="{6A633D71-B5B6-4605-B69B-DB795BAC207D}" presName="negativeSpace" presStyleCnt="0"/>
      <dgm:spPr/>
      <dgm:t>
        <a:bodyPr/>
        <a:lstStyle/>
        <a:p>
          <a:endParaRPr lang="pt-PT"/>
        </a:p>
      </dgm:t>
    </dgm:pt>
    <dgm:pt modelId="{CE0FEC7A-A801-473A-BF66-45C90A2D542E}" type="pres">
      <dgm:prSet presAssocID="{6A633D71-B5B6-4605-B69B-DB795BAC207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AB66CA4-C849-43A4-9602-BFFA8280F417}" srcId="{09008090-6109-4AAD-BDB4-14FB25D25D18}" destId="{6A633D71-B5B6-4605-B69B-DB795BAC207D}" srcOrd="2" destOrd="0" parTransId="{684C4BDF-7DB5-4567-AA54-8FE1848D0E64}" sibTransId="{36939866-5EF4-4995-B0AE-8A31A6E899F7}"/>
    <dgm:cxn modelId="{AD971CEE-B14C-467E-AC05-EF2029FA377F}" type="presOf" srcId="{1C2DCD4F-D70A-4FA4-9196-5B73E8B743D9}" destId="{B96D7470-2151-4120-95A2-EE96BFB3A6E9}" srcOrd="0" destOrd="3" presId="urn:microsoft.com/office/officeart/2005/8/layout/list1"/>
    <dgm:cxn modelId="{F8B1F4E3-29A7-4DF8-8FAC-80730530BCA0}" type="presOf" srcId="{335AA192-9D6E-4F88-9C7C-89B88DD501BD}" destId="{CE0FEC7A-A801-473A-BF66-45C90A2D542E}" srcOrd="0" destOrd="1" presId="urn:microsoft.com/office/officeart/2005/8/layout/list1"/>
    <dgm:cxn modelId="{B397A94D-9A5B-439D-A8A0-848179405095}" type="presOf" srcId="{D1388C41-EE8D-44CE-A699-5AC0AE8B33B9}" destId="{B96D7470-2151-4120-95A2-EE96BFB3A6E9}" srcOrd="0" destOrd="2" presId="urn:microsoft.com/office/officeart/2005/8/layout/list1"/>
    <dgm:cxn modelId="{627648AA-5ACC-4444-A58A-D6F77AFF6DCD}" type="presOf" srcId="{D9FFF50D-AB7B-4F8C-8C2A-6A78C94039FA}" destId="{B96D7470-2151-4120-95A2-EE96BFB3A6E9}" srcOrd="0" destOrd="1" presId="urn:microsoft.com/office/officeart/2005/8/layout/list1"/>
    <dgm:cxn modelId="{420E9487-0A46-47F0-B19A-78635DD41B22}" type="presOf" srcId="{B34134FA-A4B7-4A24-8A73-487AD431C114}" destId="{B96D7470-2151-4120-95A2-EE96BFB3A6E9}" srcOrd="0" destOrd="6" presId="urn:microsoft.com/office/officeart/2005/8/layout/list1"/>
    <dgm:cxn modelId="{CAB68E19-DE6B-42FF-A49C-F49D40045CA7}" srcId="{28AD0E34-07C3-49CA-B375-5B0C2D6AC6FC}" destId="{88EDEE7B-64F6-461D-A1D1-5E127B4E6E66}" srcOrd="3" destOrd="0" parTransId="{5520E740-A3A7-473F-BD8C-3E5E09626827}" sibTransId="{0AF9392A-0C59-43C0-864F-33D882D8F665}"/>
    <dgm:cxn modelId="{B9D68CDD-E7CB-45BA-971C-D776DDD7F7F2}" srcId="{16166BEC-CAE4-4256-A87A-9EAFC43017F9}" destId="{84D9B6BD-7933-4B9C-A384-B106414D5D1C}" srcOrd="5" destOrd="0" parTransId="{17BB7D02-00F8-4F69-8423-D259C9218F5F}" sibTransId="{C1DFF0E0-8B06-4C52-8B62-2799DF5E1430}"/>
    <dgm:cxn modelId="{BD8D3602-6045-4D14-BBC9-A66C0957697C}" type="presOf" srcId="{28AD0E34-07C3-49CA-B375-5B0C2D6AC6FC}" destId="{7C611B08-3BE9-47F3-A4FC-9EE4E3F93CC9}" srcOrd="0" destOrd="0" presId="urn:microsoft.com/office/officeart/2005/8/layout/list1"/>
    <dgm:cxn modelId="{8386B53A-1CD6-48F9-9706-990C2223CA59}" srcId="{16166BEC-CAE4-4256-A87A-9EAFC43017F9}" destId="{CD9ADFBC-0387-48C5-94C4-680EDAE1CDA1}" srcOrd="0" destOrd="0" parTransId="{B8A4839F-ABFD-4386-ACC3-764FF88B8801}" sibTransId="{C151CB34-FBC4-4BD3-BEB3-5B147A2B95AC}"/>
    <dgm:cxn modelId="{87906C62-5C5E-45A0-A02F-48CDA632DD3A}" srcId="{09008090-6109-4AAD-BDB4-14FB25D25D18}" destId="{28AD0E34-07C3-49CA-B375-5B0C2D6AC6FC}" srcOrd="1" destOrd="0" parTransId="{59C2AC7C-7FEC-4E9E-8813-14AA08735E07}" sibTransId="{8FD89F94-8A89-494E-AD2C-5248EE06CA58}"/>
    <dgm:cxn modelId="{3FC316E0-C31F-45B9-95ED-F3D86A1EA6E3}" srcId="{16166BEC-CAE4-4256-A87A-9EAFC43017F9}" destId="{1C2DCD4F-D70A-4FA4-9196-5B73E8B743D9}" srcOrd="3" destOrd="0" parTransId="{0CFC9E60-501B-4A58-8311-6C189E782883}" sibTransId="{24B0DC4C-A0BD-4969-B762-FD559581B8A5}"/>
    <dgm:cxn modelId="{90BFF550-3E6D-4A50-8C19-54491358F935}" srcId="{28AD0E34-07C3-49CA-B375-5B0C2D6AC6FC}" destId="{CBC7F72B-8398-4DAE-9863-2500D026A661}" srcOrd="0" destOrd="0" parTransId="{3847A274-EC0B-40CF-8446-BBF63448D2AA}" sibTransId="{A6FBE4EC-1C49-458B-8EE5-A5571078250A}"/>
    <dgm:cxn modelId="{60C5EE17-C8B0-4C86-B1DE-482DBD2FC399}" type="presOf" srcId="{09008090-6109-4AAD-BDB4-14FB25D25D18}" destId="{3CC6A343-A161-4898-B138-4CDC2DF91E9D}" srcOrd="0" destOrd="0" presId="urn:microsoft.com/office/officeart/2005/8/layout/list1"/>
    <dgm:cxn modelId="{BA4356F1-463D-4300-A059-B114382D5AC5}" srcId="{16166BEC-CAE4-4256-A87A-9EAFC43017F9}" destId="{D9FFF50D-AB7B-4F8C-8C2A-6A78C94039FA}" srcOrd="1" destOrd="0" parTransId="{10105EA0-EDB2-4462-87E9-8672971438A3}" sibTransId="{90A622E0-847F-46C9-AE62-C1DB098E1CF8}"/>
    <dgm:cxn modelId="{A06B2457-0151-4446-BDE6-E11EC8083B43}" srcId="{28AD0E34-07C3-49CA-B375-5B0C2D6AC6FC}" destId="{64337E7E-DF7F-4344-9AAE-425928AC017F}" srcOrd="1" destOrd="0" parTransId="{7F9A0D6F-A868-486D-8ADD-956D96C48E0B}" sibTransId="{C714BFF6-7DF2-4E04-A506-37A9A1CFDAF8}"/>
    <dgm:cxn modelId="{A6810F99-8C0E-41E5-BE49-7AC97E711D36}" type="presOf" srcId="{16166BEC-CAE4-4256-A87A-9EAFC43017F9}" destId="{867C66D9-47F4-493D-B4A7-24DDB2BFCB31}" srcOrd="1" destOrd="0" presId="urn:microsoft.com/office/officeart/2005/8/layout/list1"/>
    <dgm:cxn modelId="{AA7F0789-6DC7-444F-A949-93B196F6B221}" type="presOf" srcId="{88EDEE7B-64F6-461D-A1D1-5E127B4E6E66}" destId="{7A0605F8-0831-4835-A53C-17D1ACFF6164}" srcOrd="0" destOrd="3" presId="urn:microsoft.com/office/officeart/2005/8/layout/list1"/>
    <dgm:cxn modelId="{332AD1F2-01F6-4B42-80D8-256C7C76A357}" type="presOf" srcId="{22FEB52C-E67F-4B4A-A13D-0C75AB46617A}" destId="{B96D7470-2151-4120-95A2-EE96BFB3A6E9}" srcOrd="0" destOrd="4" presId="urn:microsoft.com/office/officeart/2005/8/layout/list1"/>
    <dgm:cxn modelId="{AB5C64E9-7F06-4C6F-99F5-B8008CFBCF7E}" type="presOf" srcId="{84D9B6BD-7933-4B9C-A384-B106414D5D1C}" destId="{B96D7470-2151-4120-95A2-EE96BFB3A6E9}" srcOrd="0" destOrd="5" presId="urn:microsoft.com/office/officeart/2005/8/layout/list1"/>
    <dgm:cxn modelId="{3E75CF22-4F38-4CA7-9B54-512F6F02F10A}" srcId="{16166BEC-CAE4-4256-A87A-9EAFC43017F9}" destId="{D1388C41-EE8D-44CE-A699-5AC0AE8B33B9}" srcOrd="2" destOrd="0" parTransId="{CA956691-C422-44A7-9114-D0886F89BDD3}" sibTransId="{B77016F5-92BF-41B5-AB25-C007B8C631D5}"/>
    <dgm:cxn modelId="{D27A9AB1-F8A8-4240-99E0-C9696FEC6FC6}" srcId="{16166BEC-CAE4-4256-A87A-9EAFC43017F9}" destId="{B34134FA-A4B7-4A24-8A73-487AD431C114}" srcOrd="6" destOrd="0" parTransId="{6C48682F-40AD-446F-AF4E-0235607704E3}" sibTransId="{67F8CD67-9A5B-4388-8709-10EF97129756}"/>
    <dgm:cxn modelId="{950F5194-DA0B-4617-BEEF-B5C6AF3CD28E}" type="presOf" srcId="{6A633D71-B5B6-4605-B69B-DB795BAC207D}" destId="{DBB6DB1C-98AB-4B7A-BDC9-C44446C75ECF}" srcOrd="1" destOrd="0" presId="urn:microsoft.com/office/officeart/2005/8/layout/list1"/>
    <dgm:cxn modelId="{72C2C891-593B-4865-9BA6-BBCEBCF8FBB4}" srcId="{6A633D71-B5B6-4605-B69B-DB795BAC207D}" destId="{335AA192-9D6E-4F88-9C7C-89B88DD501BD}" srcOrd="1" destOrd="0" parTransId="{909FAEAE-F42D-4C31-AEF7-BEB214A067CE}" sibTransId="{01DA2C9B-E857-4610-8F65-BFF389A53BCC}"/>
    <dgm:cxn modelId="{C105B3E8-5310-452B-A29E-E97D3D929843}" srcId="{09008090-6109-4AAD-BDB4-14FB25D25D18}" destId="{16166BEC-CAE4-4256-A87A-9EAFC43017F9}" srcOrd="0" destOrd="0" parTransId="{BBB95B9F-EC7E-4DE6-AC05-6F1EA9CC0918}" sibTransId="{40FC9C00-A20D-4EFA-B478-8F15A7092156}"/>
    <dgm:cxn modelId="{90B6A20A-3850-49C2-A5BC-5661634E06C9}" type="presOf" srcId="{CBC7F72B-8398-4DAE-9863-2500D026A661}" destId="{7A0605F8-0831-4835-A53C-17D1ACFF6164}" srcOrd="0" destOrd="0" presId="urn:microsoft.com/office/officeart/2005/8/layout/list1"/>
    <dgm:cxn modelId="{151BFD06-A400-4D75-9376-B681903BD118}" type="presOf" srcId="{16166BEC-CAE4-4256-A87A-9EAFC43017F9}" destId="{7CCE961C-D712-4EFD-AA1E-F64D81E86A46}" srcOrd="0" destOrd="0" presId="urn:microsoft.com/office/officeart/2005/8/layout/list1"/>
    <dgm:cxn modelId="{D3B90184-F0BC-4CEE-AFBF-BB1E0C3265FE}" type="presOf" srcId="{932393DF-10C8-4CEF-B110-581D64460F79}" destId="{7A0605F8-0831-4835-A53C-17D1ACFF6164}" srcOrd="0" destOrd="2" presId="urn:microsoft.com/office/officeart/2005/8/layout/list1"/>
    <dgm:cxn modelId="{1B889764-44BF-4B47-9AF9-44359F74FED8}" type="presOf" srcId="{64337E7E-DF7F-4344-9AAE-425928AC017F}" destId="{7A0605F8-0831-4835-A53C-17D1ACFF6164}" srcOrd="0" destOrd="1" presId="urn:microsoft.com/office/officeart/2005/8/layout/list1"/>
    <dgm:cxn modelId="{EFEF0C06-9713-43DD-9EEB-C77D4F9C5BA6}" type="presOf" srcId="{37B0243A-4D7A-4A59-B96C-AAC0F6CDEC21}" destId="{CE0FEC7A-A801-473A-BF66-45C90A2D542E}" srcOrd="0" destOrd="3" presId="urn:microsoft.com/office/officeart/2005/8/layout/list1"/>
    <dgm:cxn modelId="{7C96EFF1-F14F-4BA6-80AC-1D0E2A466970}" srcId="{28AD0E34-07C3-49CA-B375-5B0C2D6AC6FC}" destId="{932393DF-10C8-4CEF-B110-581D64460F79}" srcOrd="2" destOrd="0" parTransId="{760FA1E6-0627-49E4-83F4-8D72F4A3BD40}" sibTransId="{10D58E9F-21D0-4567-A25D-C74401C9FB5B}"/>
    <dgm:cxn modelId="{A15A200A-FE44-4C29-A2AA-121C45355EDA}" type="presOf" srcId="{D2E564C9-0040-49DC-A927-D55C63789120}" destId="{CE0FEC7A-A801-473A-BF66-45C90A2D542E}" srcOrd="0" destOrd="0" presId="urn:microsoft.com/office/officeart/2005/8/layout/list1"/>
    <dgm:cxn modelId="{4BF779CC-1CF2-490B-80B6-46944AC855B0}" type="presOf" srcId="{6A633D71-B5B6-4605-B69B-DB795BAC207D}" destId="{076A045E-C7C5-4489-828C-AE6D355D86DF}" srcOrd="0" destOrd="0" presId="urn:microsoft.com/office/officeart/2005/8/layout/list1"/>
    <dgm:cxn modelId="{75428C34-B7EC-427E-ADA4-16F32192900F}" type="presOf" srcId="{C67DDE90-625D-4F13-902E-7AE9692BEB4E}" destId="{CE0FEC7A-A801-473A-BF66-45C90A2D542E}" srcOrd="0" destOrd="2" presId="urn:microsoft.com/office/officeart/2005/8/layout/list1"/>
    <dgm:cxn modelId="{BD75B1AA-91D3-4BCB-89AB-5B68D0C19EA6}" srcId="{16166BEC-CAE4-4256-A87A-9EAFC43017F9}" destId="{22FEB52C-E67F-4B4A-A13D-0C75AB46617A}" srcOrd="4" destOrd="0" parTransId="{A8367336-5121-4219-A793-FE116FE5C1D8}" sibTransId="{567CDEEA-9E3C-4DFC-8AD0-BE239E43AEE0}"/>
    <dgm:cxn modelId="{C6E5C746-04A4-4AE0-9644-9AFB5CFA49AF}" srcId="{6A633D71-B5B6-4605-B69B-DB795BAC207D}" destId="{37B0243A-4D7A-4A59-B96C-AAC0F6CDEC21}" srcOrd="3" destOrd="0" parTransId="{A42C6E72-DDFF-4699-B063-EC9BE381E9A9}" sibTransId="{12B940DE-C0CA-4BBB-BB69-D68E302BF801}"/>
    <dgm:cxn modelId="{DC3F4F33-BB39-44C6-BE98-8BDD00EEAEE2}" type="presOf" srcId="{28AD0E34-07C3-49CA-B375-5B0C2D6AC6FC}" destId="{818EA0F1-9751-4CE1-8697-76F2E501BAA5}" srcOrd="1" destOrd="0" presId="urn:microsoft.com/office/officeart/2005/8/layout/list1"/>
    <dgm:cxn modelId="{C45DB7DA-4169-4A88-89DB-1FE71739F984}" type="presOf" srcId="{CD9ADFBC-0387-48C5-94C4-680EDAE1CDA1}" destId="{B96D7470-2151-4120-95A2-EE96BFB3A6E9}" srcOrd="0" destOrd="0" presId="urn:microsoft.com/office/officeart/2005/8/layout/list1"/>
    <dgm:cxn modelId="{5F747AFD-FE44-474C-AFA6-7148FD07E4D1}" srcId="{6A633D71-B5B6-4605-B69B-DB795BAC207D}" destId="{D2E564C9-0040-49DC-A927-D55C63789120}" srcOrd="0" destOrd="0" parTransId="{9C26510B-8D24-4158-8079-1AC4463259BA}" sibTransId="{9E1426AB-60DB-4124-937C-B42FF4A8C088}"/>
    <dgm:cxn modelId="{6E86912E-4F16-4EAE-A39A-8925B7632A9E}" srcId="{6A633D71-B5B6-4605-B69B-DB795BAC207D}" destId="{C67DDE90-625D-4F13-902E-7AE9692BEB4E}" srcOrd="2" destOrd="0" parTransId="{274F414B-CC55-4827-B286-B71E0BEE058E}" sibTransId="{9AFAEC50-2569-4079-B43B-797FF9378157}"/>
    <dgm:cxn modelId="{CBB03F30-9793-4238-A7D6-1C54E5869A57}" type="presParOf" srcId="{3CC6A343-A161-4898-B138-4CDC2DF91E9D}" destId="{0FF3174A-B9B0-4ABD-A73C-EAE6F697B625}" srcOrd="0" destOrd="0" presId="urn:microsoft.com/office/officeart/2005/8/layout/list1"/>
    <dgm:cxn modelId="{1267279A-0BC4-4935-BA83-7F0C88D12A01}" type="presParOf" srcId="{0FF3174A-B9B0-4ABD-A73C-EAE6F697B625}" destId="{7CCE961C-D712-4EFD-AA1E-F64D81E86A46}" srcOrd="0" destOrd="0" presId="urn:microsoft.com/office/officeart/2005/8/layout/list1"/>
    <dgm:cxn modelId="{EDE4119E-D4BE-4BE0-9B66-1794FD5C0154}" type="presParOf" srcId="{0FF3174A-B9B0-4ABD-A73C-EAE6F697B625}" destId="{867C66D9-47F4-493D-B4A7-24DDB2BFCB31}" srcOrd="1" destOrd="0" presId="urn:microsoft.com/office/officeart/2005/8/layout/list1"/>
    <dgm:cxn modelId="{2DF29515-C13E-439B-90BE-FA89A02A8D43}" type="presParOf" srcId="{3CC6A343-A161-4898-B138-4CDC2DF91E9D}" destId="{D2EE298E-58F5-4364-957A-3D50A80F51DF}" srcOrd="1" destOrd="0" presId="urn:microsoft.com/office/officeart/2005/8/layout/list1"/>
    <dgm:cxn modelId="{820DDB00-A4E8-49DC-AF15-DAD077BC7EAC}" type="presParOf" srcId="{3CC6A343-A161-4898-B138-4CDC2DF91E9D}" destId="{B96D7470-2151-4120-95A2-EE96BFB3A6E9}" srcOrd="2" destOrd="0" presId="urn:microsoft.com/office/officeart/2005/8/layout/list1"/>
    <dgm:cxn modelId="{43C17756-3F58-4247-B583-64CF05EF8215}" type="presParOf" srcId="{3CC6A343-A161-4898-B138-4CDC2DF91E9D}" destId="{B20FA22C-8DA1-4C2A-8F36-9ADBFFC23A8C}" srcOrd="3" destOrd="0" presId="urn:microsoft.com/office/officeart/2005/8/layout/list1"/>
    <dgm:cxn modelId="{8B327CD9-8DDF-46B5-9662-C0CBF9F07AF5}" type="presParOf" srcId="{3CC6A343-A161-4898-B138-4CDC2DF91E9D}" destId="{2B294685-676B-4D19-A069-92307786973F}" srcOrd="4" destOrd="0" presId="urn:microsoft.com/office/officeart/2005/8/layout/list1"/>
    <dgm:cxn modelId="{15236F7C-F1D3-4763-A148-2DF557F9BDC8}" type="presParOf" srcId="{2B294685-676B-4D19-A069-92307786973F}" destId="{7C611B08-3BE9-47F3-A4FC-9EE4E3F93CC9}" srcOrd="0" destOrd="0" presId="urn:microsoft.com/office/officeart/2005/8/layout/list1"/>
    <dgm:cxn modelId="{BFA0B573-2994-47A0-87EB-09B16CC44BBF}" type="presParOf" srcId="{2B294685-676B-4D19-A069-92307786973F}" destId="{818EA0F1-9751-4CE1-8697-76F2E501BAA5}" srcOrd="1" destOrd="0" presId="urn:microsoft.com/office/officeart/2005/8/layout/list1"/>
    <dgm:cxn modelId="{6FBBABC4-5AD9-48B9-91BA-FE895AAEB76F}" type="presParOf" srcId="{3CC6A343-A161-4898-B138-4CDC2DF91E9D}" destId="{5E159924-B82C-4AD3-B19F-E698F1794E12}" srcOrd="5" destOrd="0" presId="urn:microsoft.com/office/officeart/2005/8/layout/list1"/>
    <dgm:cxn modelId="{E3C6A632-FEA8-424C-A403-E76614C9F8B6}" type="presParOf" srcId="{3CC6A343-A161-4898-B138-4CDC2DF91E9D}" destId="{7A0605F8-0831-4835-A53C-17D1ACFF6164}" srcOrd="6" destOrd="0" presId="urn:microsoft.com/office/officeart/2005/8/layout/list1"/>
    <dgm:cxn modelId="{3A7C3CCF-CB1C-42C4-87FA-DFE559BE1DB1}" type="presParOf" srcId="{3CC6A343-A161-4898-B138-4CDC2DF91E9D}" destId="{8C267972-C244-427D-9454-8C85375399BF}" srcOrd="7" destOrd="0" presId="urn:microsoft.com/office/officeart/2005/8/layout/list1"/>
    <dgm:cxn modelId="{01F7DAD4-D527-48B5-9D06-CD7DA6BFD555}" type="presParOf" srcId="{3CC6A343-A161-4898-B138-4CDC2DF91E9D}" destId="{629A506C-A7E4-4F7D-93E2-6B09E565AFBA}" srcOrd="8" destOrd="0" presId="urn:microsoft.com/office/officeart/2005/8/layout/list1"/>
    <dgm:cxn modelId="{3A02863C-026B-4AE4-9E9F-32AC23018DEC}" type="presParOf" srcId="{629A506C-A7E4-4F7D-93E2-6B09E565AFBA}" destId="{076A045E-C7C5-4489-828C-AE6D355D86DF}" srcOrd="0" destOrd="0" presId="urn:microsoft.com/office/officeart/2005/8/layout/list1"/>
    <dgm:cxn modelId="{B624D521-54BA-411E-A484-35B5479FD990}" type="presParOf" srcId="{629A506C-A7E4-4F7D-93E2-6B09E565AFBA}" destId="{DBB6DB1C-98AB-4B7A-BDC9-C44446C75ECF}" srcOrd="1" destOrd="0" presId="urn:microsoft.com/office/officeart/2005/8/layout/list1"/>
    <dgm:cxn modelId="{A4DF4CAA-61D6-48CE-ADB3-E7E9F5994DD0}" type="presParOf" srcId="{3CC6A343-A161-4898-B138-4CDC2DF91E9D}" destId="{87C5F14B-6E4D-46C4-8C3B-B0931CEB3061}" srcOrd="9" destOrd="0" presId="urn:microsoft.com/office/officeart/2005/8/layout/list1"/>
    <dgm:cxn modelId="{06653323-4FA2-487F-8A67-AA4A4D92AB41}" type="presParOf" srcId="{3CC6A343-A161-4898-B138-4CDC2DF91E9D}" destId="{CE0FEC7A-A801-473A-BF66-45C90A2D54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65672-C02F-4F8E-92AC-C997371DF655}">
      <dsp:nvSpPr>
        <dsp:cNvPr id="0" name=""/>
        <dsp:cNvSpPr/>
      </dsp:nvSpPr>
      <dsp:spPr>
        <a:xfrm>
          <a:off x="6028708" y="960313"/>
          <a:ext cx="2543845" cy="25443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391647-D2E1-4C11-A4A1-6EDE30338718}">
      <dsp:nvSpPr>
        <dsp:cNvPr id="0" name=""/>
        <dsp:cNvSpPr/>
      </dsp:nvSpPr>
      <dsp:spPr>
        <a:xfrm>
          <a:off x="6113171" y="1045138"/>
          <a:ext cx="2374918" cy="2374665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0" kern="1200" dirty="0" smtClean="0"/>
            <a:t>Reestruturações Estratégicas</a:t>
          </a:r>
          <a:endParaRPr lang="pt-PT" sz="2000" b="0" kern="1200" dirty="0"/>
        </a:p>
      </dsp:txBody>
      <dsp:txXfrm>
        <a:off x="6452682" y="1384440"/>
        <a:ext cx="1695897" cy="1696062"/>
      </dsp:txXfrm>
    </dsp:sp>
    <dsp:sp modelId="{E2BD2EB3-6737-4974-AA82-67C90927B445}">
      <dsp:nvSpPr>
        <dsp:cNvPr id="0" name=""/>
        <dsp:cNvSpPr/>
      </dsp:nvSpPr>
      <dsp:spPr>
        <a:xfrm rot="2700000">
          <a:off x="3402634" y="963388"/>
          <a:ext cx="2537718" cy="253771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2DFA20-48C3-4220-8B26-F4F2A5068C7B}">
      <dsp:nvSpPr>
        <dsp:cNvPr id="0" name=""/>
        <dsp:cNvSpPr/>
      </dsp:nvSpPr>
      <dsp:spPr>
        <a:xfrm>
          <a:off x="3484034" y="1045138"/>
          <a:ext cx="2374918" cy="2374665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Aquisições</a:t>
          </a:r>
          <a:endParaRPr lang="pt-PT" sz="2800" kern="1200" dirty="0"/>
        </a:p>
      </dsp:txBody>
      <dsp:txXfrm>
        <a:off x="3823545" y="1384440"/>
        <a:ext cx="1695897" cy="1696062"/>
      </dsp:txXfrm>
    </dsp:sp>
    <dsp:sp modelId="{2C81AEE2-F4B4-4B93-8A96-ECA7128CF28A}">
      <dsp:nvSpPr>
        <dsp:cNvPr id="0" name=""/>
        <dsp:cNvSpPr/>
      </dsp:nvSpPr>
      <dsp:spPr>
        <a:xfrm rot="2700000">
          <a:off x="773497" y="963388"/>
          <a:ext cx="2537718" cy="253771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F264D8-6FF4-4F25-B502-60A08AE4F67E}">
      <dsp:nvSpPr>
        <dsp:cNvPr id="0" name=""/>
        <dsp:cNvSpPr/>
      </dsp:nvSpPr>
      <dsp:spPr>
        <a:xfrm>
          <a:off x="854897" y="1045138"/>
          <a:ext cx="2374918" cy="2374665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Fusões</a:t>
          </a:r>
          <a:endParaRPr lang="pt-PT" sz="2800" kern="1200" dirty="0"/>
        </a:p>
      </dsp:txBody>
      <dsp:txXfrm>
        <a:off x="1442765" y="1632823"/>
        <a:ext cx="1199181" cy="1199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1B08C-0497-425D-9A60-9A48BACB2B6B}">
      <dsp:nvSpPr>
        <dsp:cNvPr id="0" name=""/>
        <dsp:cNvSpPr/>
      </dsp:nvSpPr>
      <dsp:spPr>
        <a:xfrm>
          <a:off x="1464899" y="592"/>
          <a:ext cx="1076865" cy="10444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kern="1200" dirty="0" smtClean="0"/>
            <a:t>Organização X</a:t>
          </a:r>
          <a:endParaRPr lang="pt-PT" sz="1000" b="1" kern="1200" dirty="0"/>
        </a:p>
      </dsp:txBody>
      <dsp:txXfrm>
        <a:off x="1622602" y="153547"/>
        <a:ext cx="761459" cy="738533"/>
      </dsp:txXfrm>
    </dsp:sp>
    <dsp:sp modelId="{87D09092-278C-4396-9AAD-B468B9B31DF7}">
      <dsp:nvSpPr>
        <dsp:cNvPr id="0" name=""/>
        <dsp:cNvSpPr/>
      </dsp:nvSpPr>
      <dsp:spPr>
        <a:xfrm>
          <a:off x="1835282" y="1092089"/>
          <a:ext cx="336100" cy="33610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600" kern="1200"/>
        </a:p>
      </dsp:txBody>
      <dsp:txXfrm>
        <a:off x="1879832" y="1220614"/>
        <a:ext cx="247000" cy="79050"/>
      </dsp:txXfrm>
    </dsp:sp>
    <dsp:sp modelId="{E9A6522F-1720-4F2D-835E-F0518A27EC36}">
      <dsp:nvSpPr>
        <dsp:cNvPr id="0" name=""/>
        <dsp:cNvSpPr/>
      </dsp:nvSpPr>
      <dsp:spPr>
        <a:xfrm>
          <a:off x="1464899" y="1475244"/>
          <a:ext cx="1076865" cy="10444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kern="1200" dirty="0" smtClean="0"/>
            <a:t>Organização Y</a:t>
          </a:r>
          <a:endParaRPr lang="pt-PT" sz="1000" b="1" kern="1200" dirty="0"/>
        </a:p>
      </dsp:txBody>
      <dsp:txXfrm>
        <a:off x="1622602" y="1628199"/>
        <a:ext cx="761459" cy="738533"/>
      </dsp:txXfrm>
    </dsp:sp>
    <dsp:sp modelId="{B2CE2968-EDD5-4BCE-AE63-64F4B4206BA5}">
      <dsp:nvSpPr>
        <dsp:cNvPr id="0" name=""/>
        <dsp:cNvSpPr/>
      </dsp:nvSpPr>
      <dsp:spPr>
        <a:xfrm>
          <a:off x="2240972" y="1137836"/>
          <a:ext cx="533948" cy="2911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800" kern="1200" dirty="0" smtClean="0"/>
            <a:t>Fusão</a:t>
          </a:r>
          <a:endParaRPr lang="pt-PT" sz="800" kern="1200" dirty="0"/>
        </a:p>
      </dsp:txBody>
      <dsp:txXfrm>
        <a:off x="2240972" y="1196057"/>
        <a:ext cx="446617" cy="174662"/>
      </dsp:txXfrm>
    </dsp:sp>
    <dsp:sp modelId="{98D3EDA0-015F-4478-ADD4-2C634A207E4A}">
      <dsp:nvSpPr>
        <dsp:cNvPr id="0" name=""/>
        <dsp:cNvSpPr/>
      </dsp:nvSpPr>
      <dsp:spPr>
        <a:xfrm>
          <a:off x="2889454" y="734177"/>
          <a:ext cx="1046245" cy="10519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kern="1200" dirty="0" smtClean="0"/>
            <a:t>Organização Z</a:t>
          </a:r>
          <a:endParaRPr lang="pt-PT" sz="1000" b="1" kern="1200" dirty="0"/>
        </a:p>
      </dsp:txBody>
      <dsp:txXfrm>
        <a:off x="3042673" y="888228"/>
        <a:ext cx="739807" cy="743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A07AD-126F-4F6F-ACDC-F15077B2EEBF}">
      <dsp:nvSpPr>
        <dsp:cNvPr id="0" name=""/>
        <dsp:cNvSpPr/>
      </dsp:nvSpPr>
      <dsp:spPr>
        <a:xfrm>
          <a:off x="0" y="136978"/>
          <a:ext cx="8640960" cy="992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87452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Organizações distintas;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Combinação de diferentes cadeias de produção;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Melhoria</a:t>
          </a:r>
          <a:r>
            <a:rPr lang="pt-PT" sz="1600" kern="1200" baseline="0" dirty="0" smtClean="0"/>
            <a:t> dos processos de  gestão.</a:t>
          </a:r>
        </a:p>
      </dsp:txBody>
      <dsp:txXfrm>
        <a:off x="0" y="136978"/>
        <a:ext cx="8640960" cy="992250"/>
      </dsp:txXfrm>
    </dsp:sp>
    <dsp:sp modelId="{4CF00769-28F7-4379-8C2A-3B76026F923A}">
      <dsp:nvSpPr>
        <dsp:cNvPr id="0" name=""/>
        <dsp:cNvSpPr/>
      </dsp:nvSpPr>
      <dsp:spPr>
        <a:xfrm>
          <a:off x="432048" y="4138"/>
          <a:ext cx="6048672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Verticais</a:t>
          </a:r>
          <a:endParaRPr lang="pt-PT" sz="1600" kern="1200" dirty="0"/>
        </a:p>
      </dsp:txBody>
      <dsp:txXfrm>
        <a:off x="445017" y="17107"/>
        <a:ext cx="6022734" cy="239742"/>
      </dsp:txXfrm>
    </dsp:sp>
    <dsp:sp modelId="{9858CA28-FAA7-47BE-9544-7BEC25EDF06F}">
      <dsp:nvSpPr>
        <dsp:cNvPr id="0" name=""/>
        <dsp:cNvSpPr/>
      </dsp:nvSpPr>
      <dsp:spPr>
        <a:xfrm>
          <a:off x="0" y="1310668"/>
          <a:ext cx="8640960" cy="12190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87452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Organizações concorrentes;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Produtos e/ou serviços semelhantes;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Mesma industria ou segmento;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Facilidade de integração entre as organizações.</a:t>
          </a:r>
        </a:p>
      </dsp:txBody>
      <dsp:txXfrm>
        <a:off x="0" y="1310668"/>
        <a:ext cx="8640960" cy="1219050"/>
      </dsp:txXfrm>
    </dsp:sp>
    <dsp:sp modelId="{E6C59F45-BFA5-4D68-8A3F-231443EBEB6B}">
      <dsp:nvSpPr>
        <dsp:cNvPr id="0" name=""/>
        <dsp:cNvSpPr/>
      </dsp:nvSpPr>
      <dsp:spPr>
        <a:xfrm>
          <a:off x="432048" y="1177828"/>
          <a:ext cx="6048672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Horizontais</a:t>
          </a:r>
          <a:endParaRPr lang="pt-PT" sz="1600" kern="1200" dirty="0"/>
        </a:p>
      </dsp:txBody>
      <dsp:txXfrm>
        <a:off x="445017" y="1190797"/>
        <a:ext cx="6022734" cy="239742"/>
      </dsp:txXfrm>
    </dsp:sp>
    <dsp:sp modelId="{F0D1A5DD-8921-407F-B409-0EB47F6BDB4C}">
      <dsp:nvSpPr>
        <dsp:cNvPr id="0" name=""/>
        <dsp:cNvSpPr/>
      </dsp:nvSpPr>
      <dsp:spPr>
        <a:xfrm>
          <a:off x="0" y="2711158"/>
          <a:ext cx="8640960" cy="1190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87452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baseline="0" dirty="0" smtClean="0"/>
            <a:t>Sectores de atividade distintos;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Tem como objectivos: extensão do produto, a entrada em novos mercados geográficos e a entrada em negócios não relacionados ainda rentáveis;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b="0" i="0" kern="1200" dirty="0" smtClean="0"/>
            <a:t>Diversificação da atividade por forma a reduzir os riscos de negócio.</a:t>
          </a:r>
          <a:endParaRPr lang="pt-PT" sz="1600" kern="1200" dirty="0"/>
        </a:p>
      </dsp:txBody>
      <dsp:txXfrm>
        <a:off x="0" y="2711158"/>
        <a:ext cx="8640960" cy="1190700"/>
      </dsp:txXfrm>
    </dsp:sp>
    <dsp:sp modelId="{DF3F22FE-EF88-41CE-9175-AD36BF172ECC}">
      <dsp:nvSpPr>
        <dsp:cNvPr id="0" name=""/>
        <dsp:cNvSpPr/>
      </dsp:nvSpPr>
      <dsp:spPr>
        <a:xfrm>
          <a:off x="432048" y="2578318"/>
          <a:ext cx="6048672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smtClean="0"/>
            <a:t>Conglomerais</a:t>
          </a:r>
          <a:endParaRPr lang="pt-PT" sz="1600" kern="1200" dirty="0"/>
        </a:p>
      </dsp:txBody>
      <dsp:txXfrm>
        <a:off x="445017" y="2591287"/>
        <a:ext cx="6022734" cy="239742"/>
      </dsp:txXfrm>
    </dsp:sp>
    <dsp:sp modelId="{10DDC439-D268-4AB6-AEFB-E25AB8610B90}">
      <dsp:nvSpPr>
        <dsp:cNvPr id="0" name=""/>
        <dsp:cNvSpPr/>
      </dsp:nvSpPr>
      <dsp:spPr>
        <a:xfrm>
          <a:off x="0" y="4083298"/>
          <a:ext cx="8640960" cy="737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87452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Unidades de negocio diferentes mas relacionadas;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Pelo mercado ou pela tecnologia.</a:t>
          </a:r>
          <a:endParaRPr lang="pt-PT" sz="1600" kern="1200" dirty="0"/>
        </a:p>
      </dsp:txBody>
      <dsp:txXfrm>
        <a:off x="0" y="4083298"/>
        <a:ext cx="8640960" cy="737100"/>
      </dsp:txXfrm>
    </dsp:sp>
    <dsp:sp modelId="{86741221-7C80-446F-BDCB-34E6225D8497}">
      <dsp:nvSpPr>
        <dsp:cNvPr id="0" name=""/>
        <dsp:cNvSpPr/>
      </dsp:nvSpPr>
      <dsp:spPr>
        <a:xfrm>
          <a:off x="432048" y="3950458"/>
          <a:ext cx="6048672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De Concentração</a:t>
          </a:r>
          <a:endParaRPr lang="pt-PT" sz="1600" kern="1200" dirty="0"/>
        </a:p>
      </dsp:txBody>
      <dsp:txXfrm>
        <a:off x="445017" y="3963427"/>
        <a:ext cx="6022734" cy="239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2F169-23DA-45E8-AE26-8AAADBB311E6}">
      <dsp:nvSpPr>
        <dsp:cNvPr id="0" name=""/>
        <dsp:cNvSpPr/>
      </dsp:nvSpPr>
      <dsp:spPr>
        <a:xfrm>
          <a:off x="0" y="276395"/>
          <a:ext cx="8784976" cy="156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333248" rIns="68181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Fornecedores ou distribuidores;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 Maior controlo da cadeia de valor;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smtClean="0"/>
            <a:t> Aumenta a quota de mercado;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smtClean="0"/>
            <a:t>Objectivo: garantir o acesso aos bens/serviços essenciais e canais de distribuição através da aquisição de um fornecedor ou agente do canal de distribuição.</a:t>
          </a:r>
          <a:endParaRPr lang="pt-PT" sz="1600" kern="1200" dirty="0"/>
        </a:p>
      </dsp:txBody>
      <dsp:txXfrm>
        <a:off x="0" y="276395"/>
        <a:ext cx="8784976" cy="1562400"/>
      </dsp:txXfrm>
    </dsp:sp>
    <dsp:sp modelId="{651280D2-B9EF-445F-82E9-09D909783D5D}">
      <dsp:nvSpPr>
        <dsp:cNvPr id="0" name=""/>
        <dsp:cNvSpPr/>
      </dsp:nvSpPr>
      <dsp:spPr>
        <a:xfrm>
          <a:off x="439248" y="40235"/>
          <a:ext cx="6149483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Verticais</a:t>
          </a:r>
          <a:endParaRPr lang="pt-PT" sz="1600" kern="1200" dirty="0"/>
        </a:p>
      </dsp:txBody>
      <dsp:txXfrm>
        <a:off x="462305" y="63292"/>
        <a:ext cx="6103369" cy="426206"/>
      </dsp:txXfrm>
    </dsp:sp>
    <dsp:sp modelId="{B94E08A9-0F6B-486F-AC39-C82FD0A25DF9}">
      <dsp:nvSpPr>
        <dsp:cNvPr id="0" name=""/>
        <dsp:cNvSpPr/>
      </dsp:nvSpPr>
      <dsp:spPr>
        <a:xfrm>
          <a:off x="0" y="2161356"/>
          <a:ext cx="8784976" cy="1360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333248" rIns="68181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Organizações que actuam no mesmo mercado;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Aumento do poder de mercado com a aquisição de concorrentes;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Melhor acesso aos canais de distribuição;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 Objectivo: Aquisição de novos produtos ou serviços.</a:t>
          </a:r>
          <a:endParaRPr lang="pt-PT" sz="1600" kern="1200" dirty="0"/>
        </a:p>
      </dsp:txBody>
      <dsp:txXfrm>
        <a:off x="0" y="2161356"/>
        <a:ext cx="8784976" cy="1360800"/>
      </dsp:txXfrm>
    </dsp:sp>
    <dsp:sp modelId="{0339943F-396F-4D61-B5E4-885ABB8770D6}">
      <dsp:nvSpPr>
        <dsp:cNvPr id="0" name=""/>
        <dsp:cNvSpPr/>
      </dsp:nvSpPr>
      <dsp:spPr>
        <a:xfrm>
          <a:off x="439248" y="1925196"/>
          <a:ext cx="6149483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smtClean="0"/>
            <a:t>Horizontais</a:t>
          </a:r>
          <a:endParaRPr lang="pt-PT" sz="1600" kern="1200" dirty="0"/>
        </a:p>
      </dsp:txBody>
      <dsp:txXfrm>
        <a:off x="462305" y="1948253"/>
        <a:ext cx="6103369" cy="426206"/>
      </dsp:txXfrm>
    </dsp:sp>
    <dsp:sp modelId="{413EE0BD-671D-4ADA-8C86-956F92D159C2}">
      <dsp:nvSpPr>
        <dsp:cNvPr id="0" name=""/>
        <dsp:cNvSpPr/>
      </dsp:nvSpPr>
      <dsp:spPr>
        <a:xfrm>
          <a:off x="0" y="3844716"/>
          <a:ext cx="8784976" cy="108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333248" rIns="68181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Conceito que é aplicado se as aquisições estão diretamente relacionadas, ou não, com a área de negócio;</a:t>
          </a:r>
          <a:endParaRPr lang="pt-P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Com aplicação nas aquisições verticais e horizontais.</a:t>
          </a:r>
          <a:endParaRPr lang="pt-PT" sz="1600" kern="1200" dirty="0"/>
        </a:p>
      </dsp:txBody>
      <dsp:txXfrm>
        <a:off x="0" y="3844716"/>
        <a:ext cx="8784976" cy="1083600"/>
      </dsp:txXfrm>
    </dsp:sp>
    <dsp:sp modelId="{9B36CFDB-9654-4846-B1A5-B223402B5646}">
      <dsp:nvSpPr>
        <dsp:cNvPr id="0" name=""/>
        <dsp:cNvSpPr/>
      </dsp:nvSpPr>
      <dsp:spPr>
        <a:xfrm>
          <a:off x="439248" y="3608556"/>
          <a:ext cx="6149483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Relacionados</a:t>
          </a:r>
          <a:endParaRPr lang="pt-PT" sz="1600" kern="1200" dirty="0"/>
        </a:p>
      </dsp:txBody>
      <dsp:txXfrm>
        <a:off x="462305" y="3631613"/>
        <a:ext cx="6103369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D7470-2151-4120-95A2-EE96BFB3A6E9}">
      <dsp:nvSpPr>
        <dsp:cNvPr id="0" name=""/>
        <dsp:cNvSpPr/>
      </dsp:nvSpPr>
      <dsp:spPr>
        <a:xfrm>
          <a:off x="0" y="351306"/>
          <a:ext cx="8153400" cy="1678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70764" rIns="63279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Fusões;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Aquisições;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err="1" smtClean="0"/>
            <a:t>Networking</a:t>
          </a:r>
          <a:r>
            <a:rPr lang="pt-PT" sz="1300" kern="1200" dirty="0" smtClean="0"/>
            <a:t>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Outsourcing;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err="1" smtClean="0"/>
            <a:t>Joint</a:t>
          </a:r>
          <a:r>
            <a:rPr lang="pt-PT" sz="1300" kern="1200" dirty="0" smtClean="0"/>
            <a:t> Ventures;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1" kern="1200" dirty="0" smtClean="0">
              <a:cs typeface="Arial" pitchFamily="34" charset="0"/>
            </a:rPr>
            <a:t>Downsizing;</a:t>
          </a:r>
          <a:endParaRPr lang="pt-PT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1" kern="1200" dirty="0" err="1" smtClean="0">
              <a:cs typeface="Arial" pitchFamily="34" charset="0"/>
            </a:rPr>
            <a:t>Downscoping</a:t>
          </a:r>
          <a:r>
            <a:rPr lang="en-US" sz="1300" b="0" i="1" kern="1200" dirty="0" smtClean="0">
              <a:cs typeface="Arial" pitchFamily="34" charset="0"/>
            </a:rPr>
            <a:t>.</a:t>
          </a:r>
          <a:endParaRPr lang="pt-PT" sz="1300" b="0" kern="1200" dirty="0"/>
        </a:p>
      </dsp:txBody>
      <dsp:txXfrm>
        <a:off x="0" y="351306"/>
        <a:ext cx="8153400" cy="1678950"/>
      </dsp:txXfrm>
    </dsp:sp>
    <dsp:sp modelId="{867C66D9-47F4-493D-B4A7-24DDB2BFCB31}">
      <dsp:nvSpPr>
        <dsp:cNvPr id="0" name=""/>
        <dsp:cNvSpPr/>
      </dsp:nvSpPr>
      <dsp:spPr>
        <a:xfrm>
          <a:off x="407670" y="159426"/>
          <a:ext cx="5707380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Expansão</a:t>
          </a:r>
          <a:endParaRPr lang="pt-PT" sz="1300" kern="1200" dirty="0"/>
        </a:p>
      </dsp:txBody>
      <dsp:txXfrm>
        <a:off x="426404" y="178160"/>
        <a:ext cx="5669912" cy="346292"/>
      </dsp:txXfrm>
    </dsp:sp>
    <dsp:sp modelId="{7A0605F8-0831-4835-A53C-17D1ACFF6164}">
      <dsp:nvSpPr>
        <dsp:cNvPr id="0" name=""/>
        <dsp:cNvSpPr/>
      </dsp:nvSpPr>
      <dsp:spPr>
        <a:xfrm>
          <a:off x="0" y="2292337"/>
          <a:ext cx="8153400" cy="11056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70764" rIns="63279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Spin-</a:t>
          </a:r>
          <a:r>
            <a:rPr lang="pt-PT" sz="1300" kern="1200" dirty="0" err="1" smtClean="0"/>
            <a:t>offs</a:t>
          </a:r>
          <a:r>
            <a:rPr lang="pt-PT" sz="1300" kern="1200" dirty="0" smtClean="0"/>
            <a:t>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Split-</a:t>
          </a:r>
          <a:r>
            <a:rPr lang="pt-PT" sz="1300" kern="1200" dirty="0" err="1" smtClean="0"/>
            <a:t>offs</a:t>
          </a:r>
          <a:r>
            <a:rPr lang="pt-PT" sz="1300" kern="1200" dirty="0" smtClean="0"/>
            <a:t>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Split-</a:t>
          </a:r>
          <a:r>
            <a:rPr lang="pt-PT" sz="1300" kern="1200" dirty="0" err="1" smtClean="0"/>
            <a:t>ups</a:t>
          </a:r>
          <a:r>
            <a:rPr lang="pt-PT" sz="1300" kern="1200" dirty="0" smtClean="0"/>
            <a:t>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err="1" smtClean="0"/>
            <a:t>Equity</a:t>
          </a:r>
          <a:r>
            <a:rPr lang="pt-PT" sz="1300" kern="1200" dirty="0" smtClean="0"/>
            <a:t> </a:t>
          </a:r>
          <a:r>
            <a:rPr lang="pt-PT" sz="1300" kern="1200" dirty="0" err="1" smtClean="0"/>
            <a:t>carve</a:t>
          </a:r>
          <a:r>
            <a:rPr lang="pt-PT" sz="1300" kern="1200" dirty="0" smtClean="0"/>
            <a:t>-out.</a:t>
          </a:r>
        </a:p>
      </dsp:txBody>
      <dsp:txXfrm>
        <a:off x="0" y="2292337"/>
        <a:ext cx="8153400" cy="1105650"/>
      </dsp:txXfrm>
    </dsp:sp>
    <dsp:sp modelId="{818EA0F1-9751-4CE1-8697-76F2E501BAA5}">
      <dsp:nvSpPr>
        <dsp:cNvPr id="0" name=""/>
        <dsp:cNvSpPr/>
      </dsp:nvSpPr>
      <dsp:spPr>
        <a:xfrm>
          <a:off x="407670" y="2100457"/>
          <a:ext cx="5707380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Desinvestimento</a:t>
          </a:r>
          <a:endParaRPr lang="pt-PT" sz="1300" kern="1200" dirty="0"/>
        </a:p>
      </dsp:txBody>
      <dsp:txXfrm>
        <a:off x="426404" y="2119191"/>
        <a:ext cx="5669912" cy="346292"/>
      </dsp:txXfrm>
    </dsp:sp>
    <dsp:sp modelId="{CE0FEC7A-A801-473A-BF66-45C90A2D542E}">
      <dsp:nvSpPr>
        <dsp:cNvPr id="0" name=""/>
        <dsp:cNvSpPr/>
      </dsp:nvSpPr>
      <dsp:spPr>
        <a:xfrm>
          <a:off x="0" y="3660067"/>
          <a:ext cx="8153400" cy="11056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70764" rIns="63279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Privatizações;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err="1" smtClean="0"/>
            <a:t>Leverage</a:t>
          </a:r>
          <a:r>
            <a:rPr lang="pt-PT" sz="1300" kern="1200" dirty="0" smtClean="0"/>
            <a:t> </a:t>
          </a:r>
          <a:r>
            <a:rPr lang="pt-PT" sz="1300" kern="1200" dirty="0" err="1" smtClean="0"/>
            <a:t>Buy</a:t>
          </a:r>
          <a:r>
            <a:rPr lang="pt-PT" sz="1300" kern="1200" dirty="0" smtClean="0"/>
            <a:t> Out;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Management </a:t>
          </a:r>
          <a:r>
            <a:rPr lang="pt-PT" sz="1300" kern="1200" dirty="0" err="1" smtClean="0"/>
            <a:t>Buy</a:t>
          </a:r>
          <a:r>
            <a:rPr lang="pt-PT" sz="1300" kern="1200" dirty="0" smtClean="0"/>
            <a:t> Out;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Management </a:t>
          </a:r>
          <a:r>
            <a:rPr lang="pt-PT" sz="1300" kern="1200" dirty="0" err="1" smtClean="0"/>
            <a:t>Buy</a:t>
          </a:r>
          <a:r>
            <a:rPr lang="pt-PT" sz="1300" kern="1200" dirty="0" smtClean="0"/>
            <a:t> In.</a:t>
          </a:r>
          <a:endParaRPr lang="pt-PT" sz="1300" kern="1200" dirty="0"/>
        </a:p>
      </dsp:txBody>
      <dsp:txXfrm>
        <a:off x="0" y="3660067"/>
        <a:ext cx="8153400" cy="1105650"/>
      </dsp:txXfrm>
    </dsp:sp>
    <dsp:sp modelId="{DBB6DB1C-98AB-4B7A-BDC9-C44446C75ECF}">
      <dsp:nvSpPr>
        <dsp:cNvPr id="0" name=""/>
        <dsp:cNvSpPr/>
      </dsp:nvSpPr>
      <dsp:spPr>
        <a:xfrm>
          <a:off x="407670" y="3468187"/>
          <a:ext cx="5707380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Mudança da estrutura acionista</a:t>
          </a:r>
          <a:endParaRPr lang="pt-PT" sz="1300" kern="1200" dirty="0"/>
        </a:p>
      </dsp:txBody>
      <dsp:txXfrm>
        <a:off x="426404" y="3486921"/>
        <a:ext cx="566991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o em Círculo"/>
  <dgm:desc val="Utilizado para mostrar passos sequenciais num processo. Limitado a onze formas de Nível 1 com um número ilimitado de formas de Nível 2. Funciona melhor com pequenas quantidades de texto. O texto não utilizado não é apresentado, mas permanece disponível se mudar de esquema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D96A6-D986-455B-BA1C-DBB19B366E65}" type="datetimeFigureOut">
              <a:rPr lang="pt-PT" smtClean="0"/>
              <a:pPr/>
              <a:t>09/04/2015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9A7E7-5B82-4AE6-8DA7-A25FD50464F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270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fn.com/wikibolsa/Dilig%C3%AAncia_pr%C3%A9via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Ver livro fusões aquisições … joana fez print no </a:t>
            </a:r>
            <a:r>
              <a:rPr lang="pt-PT" dirty="0" err="1" smtClean="0"/>
              <a:t>ipad</a:t>
            </a:r>
            <a:r>
              <a:rPr lang="pt-PT" dirty="0" smtClean="0"/>
              <a:t>… por em que autor nos sustentámos</a:t>
            </a:r>
          </a:p>
          <a:p>
            <a:endParaRPr lang="pt-PT" dirty="0" smtClean="0"/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concentração horizontal é quando duas empresas concorrentes no mesmo mercado se juntam. Este tipo de fusão pode ter uma muito grande ou pouco ou nenhum efeito sobre o mercado. Quando dois extremamente pequenas empresas horizontalmente fundir, os resultados da fusão são menos perceptíveis (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Robbins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1993). </a:t>
            </a:r>
          </a:p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dirty="0" smtClean="0"/>
              <a:t>Desde logo constata-se que ao fundirem-se duas empresas que actuem no mesmo mercado, 0 numero de concorrentes diminui e a concentra9ao aumenta4, </a:t>
            </a:r>
          </a:p>
          <a:p>
            <a:endParaRPr lang="pt-PT" dirty="0" smtClean="0"/>
          </a:p>
          <a:p>
            <a:r>
              <a:rPr lang="pt-PT" dirty="0" smtClean="0"/>
              <a:t>1982, Stillman7 destaca dois tipos de vantagens </a:t>
            </a:r>
            <a:r>
              <a:rPr lang="pt-PT" dirty="0" err="1" smtClean="0"/>
              <a:t>assoeiadas</a:t>
            </a:r>
            <a:r>
              <a:rPr lang="pt-PT" dirty="0" smtClean="0"/>
              <a:t> as </a:t>
            </a:r>
            <a:r>
              <a:rPr lang="pt-PT" dirty="0" err="1" smtClean="0"/>
              <a:t>fusoes</a:t>
            </a:r>
            <a:r>
              <a:rPr lang="pt-PT" dirty="0" smtClean="0"/>
              <a:t> horizontais - maior facilidade de integra9ao entre as empresas (complementaridades na produ9ao, economias de escala </a:t>
            </a:r>
            <a:r>
              <a:rPr lang="pt-PT" dirty="0" err="1" smtClean="0"/>
              <a:t>etc</a:t>
            </a:r>
            <a:r>
              <a:rPr lang="pt-PT" dirty="0" smtClean="0"/>
              <a:t>) e melhor funcionamento do mercado de controle de empresas neste tipo de concentra90es -, apesar de, como refere, considerar que os seus efeitos potenciais </a:t>
            </a:r>
            <a:r>
              <a:rPr lang="pt-PT" dirty="0" err="1" smtClean="0"/>
              <a:t>anticompetitivos</a:t>
            </a:r>
            <a:r>
              <a:rPr lang="pt-PT" dirty="0" smtClean="0"/>
              <a:t> </a:t>
            </a:r>
            <a:r>
              <a:rPr lang="pt-PT" dirty="0" err="1" smtClean="0"/>
              <a:t>sao</a:t>
            </a:r>
            <a:r>
              <a:rPr lang="pt-PT" dirty="0" smtClean="0"/>
              <a:t> </a:t>
            </a:r>
            <a:r>
              <a:rPr lang="pt-PT" dirty="0" err="1" smtClean="0"/>
              <a:t>tambem</a:t>
            </a:r>
            <a:r>
              <a:rPr lang="pt-PT" dirty="0" smtClean="0"/>
              <a:t> maiores.</a:t>
            </a:r>
          </a:p>
          <a:p>
            <a:endParaRPr lang="pt-PT" dirty="0" smtClean="0"/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Vertical:</a:t>
            </a:r>
          </a:p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 fusão é uma fusão entre duas empresas que produzem diferentes produtos ou serviços para um produto acabado específico. Fusões verticais podem ser na forma de integração para a frente de negócios (por exemplo, uma empresa de fabricação de entrar no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direta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função de marketing) ou sob a forma de integração para trás de negócios (por exemplo, uma empresa de fabricação com foco na produção das matérias-primas necessárias e gerenciar suas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atividades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cadeia de abastecimento). </a:t>
            </a:r>
          </a:p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ocorre entre uma empresa e uma de suas fornecedoras ou clientes</a:t>
            </a:r>
          </a:p>
          <a:p>
            <a:endParaRPr lang="pt-P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(ex.: fusão entre um fabricante e um grossista).</a:t>
            </a:r>
          </a:p>
          <a:p>
            <a:endParaRPr lang="pt-PT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combinação eficiente de recursos complementares, nos casos em que, por exemplo, é mais prático a uma pequena empresa juntar-se a uma grande por forma a não ter necessidade de </a:t>
            </a:r>
            <a:r>
              <a:rPr lang="pt-P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efetuar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investimentos de monta em organização, investigação, etc.; a </a:t>
            </a:r>
            <a:r>
              <a:rPr lang="pt-P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efetivação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investimentos lucrativos através da utilização de meios monetários em excesso; a melhoria dos processos de gestão através da junção a um parceiro melhor a esse nível;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27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Acontece de forma amigável ou hostil. – 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primeiro caso, os executivos da empresa alvo ajudam a adquirente no processo de </a:t>
            </a:r>
            <a:r>
              <a:rPr lang="pt-P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Diligência prévia"/>
              </a:rPr>
              <a:t>diligência prévia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forma a verificar que a operação é benéfica para ambas; no segundo, a adquirente procede à compra no mercado aberto da maioria do capital de uma empresa alvo, contra a vontade do Conselho de Administração dessa empresa. Os Conselhos de Administração que se opõem a uma aquisição hostil tipicamente desaconselham aos accionistas a venda das suas acções e desenvolvem pacotes de medidas que visam representar maior valor accionista do que o da oferta hostil.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357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É a aquisição, por uma firma, de um fornecedor ou distribuidor de um ou mais de seus bens e serviços, onde ela controla partes adicionais da cadeia de valor.</a:t>
            </a:r>
          </a:p>
          <a:p>
            <a:endParaRPr lang="pt-P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>
                <a:solidFill>
                  <a:srgbClr val="FF0000"/>
                </a:solidFill>
              </a:rPr>
              <a:t>Maior controlo da cadeia de valor;</a:t>
            </a:r>
            <a:r>
              <a:rPr lang="pt-PT" baseline="0" dirty="0">
                <a:solidFill>
                  <a:schemeClr val="tx1"/>
                </a:solidFill>
              </a:rPr>
              <a:t> </a:t>
            </a:r>
            <a:r>
              <a:rPr lang="pt-PT" baseline="0" dirty="0" smtClean="0">
                <a:solidFill>
                  <a:schemeClr val="tx1"/>
                </a:solidFill>
              </a:rPr>
              <a:t>- &gt; melhorando a </a:t>
            </a:r>
            <a:r>
              <a:rPr lang="pt-PT" baseline="0" dirty="0" err="1" smtClean="0">
                <a:solidFill>
                  <a:schemeClr val="tx1"/>
                </a:solidFill>
              </a:rPr>
              <a:t>efeiciencia</a:t>
            </a:r>
            <a:r>
              <a:rPr lang="pt-PT" baseline="0" dirty="0" smtClean="0">
                <a:solidFill>
                  <a:schemeClr val="tx1"/>
                </a:solidFill>
              </a:rPr>
              <a:t> e os custos.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baseline="0" dirty="0" smtClean="0">
                <a:solidFill>
                  <a:schemeClr val="tx1"/>
                </a:solidFill>
              </a:rPr>
              <a:t>Pode aumentar a quota de mercado - &gt; 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controlando o acesso de concorrentes aos bens essenciais.</a:t>
            </a:r>
            <a:endParaRPr lang="pt-PT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3517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Portugal, o termo </a:t>
            </a:r>
            <a:r>
              <a:rPr lang="pt-PT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</a:t>
            </a:r>
            <a:r>
              <a:rPr lang="pt-P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Reestructuring</a:t>
            </a:r>
            <a:r>
              <a:rPr lang="pt-P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refere-se às concentrações ou reestruturações de empresas. As fusões e aquisições pertencem às atividades de expansão de empresas, Enquanto as alienações, reformulações e cisões pertencem às atividades de reestruturação de empresas (Ferreira, 2002)</a:t>
            </a:r>
          </a:p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9682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Cisão da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organização:</a:t>
            </a:r>
            <a:r>
              <a:rPr lang="pt-PT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t-P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extinção da sociedade cindida, uma vez que a própria lei prevê a possibilidade de cisão parcial. Na cisão parcial, o capital social se divide em razão da versão de parte do patrimônio da empresa cindida para outra empresa.</a:t>
            </a:r>
            <a:endParaRPr lang="pt-PT" dirty="0" smtClean="0"/>
          </a:p>
          <a:p>
            <a:r>
              <a:rPr lang="pt-PT" dirty="0" err="1" smtClean="0"/>
              <a:t>Buyout</a:t>
            </a:r>
            <a:r>
              <a:rPr lang="pt-PT" dirty="0" smtClean="0"/>
              <a:t>: aquisição de</a:t>
            </a:r>
            <a:r>
              <a:rPr lang="pt-PT" baseline="0" dirty="0" smtClean="0"/>
              <a:t> organização por um dos sócios ou pelos empregados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900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8115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latin typeface="Arial" charset="0"/>
                <a:cs typeface="Arial" charset="0"/>
              </a:rPr>
              <a:t>Redução do número de unidades operacionais(que pode modificar ou não a composição dos negócios da companhia)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A7E7-5B82-4AE6-8DA7-A25FD50464F3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646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15CC87-07C8-4FA2-8DCB-C7E1100BB29D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2D54-AB3E-4244-B4FB-C3F7B31990D3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6E4581-E70B-4BD7-82D3-9C4997B33F1D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5E7D-7980-414D-93A1-514C4ACC95AE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0E5-BC05-4EA4-BEB9-22878690093F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7F5CEB-02B5-404D-B6AA-BA940F8C0855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D3EB30-9F64-4F52-B329-B728A4735F13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2389-F27B-4F1E-87B9-8A052A2DC663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0FCD-8A8F-4351-9740-3A2812009357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2F40-E5F5-402E-888B-CE695385EE84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81BB44-DC03-4ED6-A70B-64E40F234944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46A02D-2FB4-42A8-8072-5116D0706688}" type="datetime1">
              <a:rPr lang="pt-PT" smtClean="0"/>
              <a:pPr/>
              <a:t>09/04/2015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2F60CB-CE35-493F-88CF-86128EB74878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5465/amj.2011.0555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7304856" cy="2857872"/>
          </a:xfrm>
        </p:spPr>
        <p:txBody>
          <a:bodyPr>
            <a:normAutofit/>
          </a:bodyPr>
          <a:lstStyle/>
          <a:p>
            <a:r>
              <a:rPr lang="pt-PT" sz="5400" dirty="0" smtClean="0"/>
              <a:t>Planeamento e Formulação Estratégica:</a:t>
            </a:r>
          </a:p>
          <a:p>
            <a:r>
              <a:rPr lang="pt-PT" sz="3000" dirty="0" smtClean="0"/>
              <a:t>Fusões, Aquisições e Reestruturações estratégicas</a:t>
            </a:r>
            <a:endParaRPr lang="pt-PT" sz="30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6732240" y="4149080"/>
            <a:ext cx="2128664" cy="14260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Diogo Gonçalves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PT" sz="2000" dirty="0" smtClean="0">
                <a:solidFill>
                  <a:srgbClr val="FFFFFF"/>
                </a:solidFill>
              </a:rPr>
              <a:t>Joana Fernandes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Ricardo</a:t>
            </a:r>
            <a:r>
              <a:rPr kumimoji="0" lang="pt-PT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Lopes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PT" sz="2000" baseline="0" dirty="0" smtClean="0">
                <a:solidFill>
                  <a:srgbClr val="FFFFFF"/>
                </a:solidFill>
              </a:rPr>
              <a:t>Sara</a:t>
            </a:r>
            <a:r>
              <a:rPr lang="pt-PT" sz="2000" dirty="0" smtClean="0">
                <a:solidFill>
                  <a:srgbClr val="FFFFFF"/>
                </a:solidFill>
              </a:rPr>
              <a:t> Santos</a:t>
            </a: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986" name="Picture 2" descr="http://pascal.iseg.ulisboa.pt/~socius/Logo%20ISEG%20Portugues%20Es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165304"/>
            <a:ext cx="1800200" cy="445417"/>
          </a:xfrm>
          <a:prstGeom prst="rect">
            <a:avLst/>
          </a:prstGeom>
          <a:noFill/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2699792" y="5877272"/>
            <a:ext cx="6120680" cy="9807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PT" sz="2400" b="1" dirty="0" smtClean="0">
                <a:solidFill>
                  <a:srgbClr val="FFFFFF"/>
                </a:solidFill>
              </a:rPr>
              <a:t>Casos em Gestão Estratégica</a:t>
            </a:r>
            <a:endParaRPr kumimoji="0" lang="pt-PT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725144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Docente:</a:t>
            </a:r>
          </a:p>
          <a:p>
            <a:r>
              <a:rPr lang="pt-PT" sz="2000" dirty="0" smtClean="0"/>
              <a:t>Professora Doutora Carla Curado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2375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Fusões e Aquisições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Ferramentas para o crescimento empresarial;</a:t>
            </a:r>
          </a:p>
          <a:p>
            <a:r>
              <a:rPr lang="pt-PT" dirty="0" smtClean="0"/>
              <a:t>Possibilitam a penetração em novos mercados a curto prazo;</a:t>
            </a:r>
          </a:p>
          <a:p>
            <a:pPr algn="just"/>
            <a:r>
              <a:rPr lang="pt-PT" i="1" dirty="0" smtClean="0"/>
              <a:t>Evitam a espera pela maturidade de investimentos internos.</a:t>
            </a:r>
          </a:p>
          <a:p>
            <a:pPr marL="0" indent="0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Rasmussen</a:t>
            </a:r>
            <a:r>
              <a:rPr lang="pt-PT" dirty="0" smtClean="0"/>
              <a:t>, 1989)</a:t>
            </a:r>
          </a:p>
          <a:p>
            <a:pPr algn="just"/>
            <a:r>
              <a:rPr lang="pt-PT" i="1" dirty="0" smtClean="0"/>
              <a:t>Forma relativamente rápida de crescimento ou diversificação.</a:t>
            </a:r>
          </a:p>
          <a:p>
            <a:pPr marL="0" indent="0" algn="r">
              <a:buNone/>
            </a:pPr>
            <a:r>
              <a:rPr lang="pt-PT" dirty="0"/>
              <a:t> </a:t>
            </a:r>
            <a:r>
              <a:rPr lang="pt-PT" dirty="0" smtClean="0"/>
              <a:t>(Harrison, 2005; </a:t>
            </a:r>
            <a:r>
              <a:rPr lang="pt-PT" dirty="0" err="1" smtClean="0"/>
              <a:t>Hitt</a:t>
            </a:r>
            <a:r>
              <a:rPr lang="pt-PT" dirty="0" smtClean="0"/>
              <a:t>, </a:t>
            </a:r>
            <a:r>
              <a:rPr lang="pt-PT" dirty="0" err="1" smtClean="0"/>
              <a:t>Ireland</a:t>
            </a:r>
            <a:r>
              <a:rPr lang="pt-PT" dirty="0" smtClean="0"/>
              <a:t> e </a:t>
            </a:r>
            <a:r>
              <a:rPr lang="pt-PT" dirty="0" err="1" smtClean="0"/>
              <a:t>Hoskisson</a:t>
            </a:r>
            <a:r>
              <a:rPr lang="pt-PT" dirty="0" smtClean="0"/>
              <a:t>, 2008)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05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Diferenças entre fusões e aquisições</a:t>
            </a: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 Fusões:</a:t>
            </a:r>
          </a:p>
          <a:p>
            <a:pPr lvl="1"/>
            <a:r>
              <a:rPr lang="pt-PT" sz="2000" dirty="0"/>
              <a:t>E</a:t>
            </a:r>
            <a:r>
              <a:rPr lang="pt-PT" sz="2000" dirty="0" smtClean="0"/>
              <a:t>nvolve duas ou mais organizações;</a:t>
            </a:r>
          </a:p>
          <a:p>
            <a:pPr lvl="1"/>
            <a:r>
              <a:rPr lang="pt-PT" sz="2000" dirty="0" smtClean="0"/>
              <a:t>Constituição de uma nova organização;</a:t>
            </a:r>
          </a:p>
          <a:p>
            <a:pPr lvl="1"/>
            <a:r>
              <a:rPr lang="pt-PT" sz="2000" dirty="0" smtClean="0"/>
              <a:t>Deixam de operar no mercado individualmente.</a:t>
            </a:r>
          </a:p>
          <a:p>
            <a:r>
              <a:rPr lang="pt-PT" dirty="0"/>
              <a:t> </a:t>
            </a:r>
            <a:r>
              <a:rPr lang="pt-PT" dirty="0" smtClean="0"/>
              <a:t>Aquisições:</a:t>
            </a:r>
          </a:p>
          <a:p>
            <a:pPr lvl="1"/>
            <a:r>
              <a:rPr lang="pt-PT" sz="2000" dirty="0" smtClean="0"/>
              <a:t>O património total de uma das organizações passa a ser controlado totalmente ou parcialmente por outra;</a:t>
            </a:r>
          </a:p>
          <a:p>
            <a:pPr lvl="1"/>
            <a:r>
              <a:rPr lang="pt-PT" sz="2000" dirty="0" smtClean="0"/>
              <a:t>Trata-se da compra de uma organização por outra;</a:t>
            </a:r>
          </a:p>
          <a:p>
            <a:pPr lvl="1"/>
            <a:r>
              <a:rPr lang="pt-PT" sz="2000" dirty="0" smtClean="0"/>
              <a:t>Só uma das organizações é que continuará a manter a sua identidade.</a:t>
            </a:r>
          </a:p>
        </p:txBody>
      </p:sp>
    </p:spTree>
    <p:extLst>
      <p:ext uri="{BB962C8B-B14F-4D97-AF65-F5344CB8AC3E}">
        <p14:creationId xmlns:p14="http://schemas.microsoft.com/office/powerpoint/2010/main" val="36118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Reestruturações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PT" sz="2400" i="1" dirty="0" smtClean="0"/>
              <a:t>Ato legal de reorganização, de propriedade e de estruturas operacionais ou outras de uma organização, com o objetivo de  torná-la mais rentável e a satisfazer as necessidades atuais.</a:t>
            </a:r>
          </a:p>
          <a:p>
            <a:pPr algn="just">
              <a:buNone/>
            </a:pPr>
            <a:endParaRPr lang="pt-PT" sz="1000" i="1" dirty="0" smtClean="0"/>
          </a:p>
          <a:p>
            <a:pPr lvl="1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Norley</a:t>
            </a:r>
            <a:r>
              <a:rPr lang="pt-PT" dirty="0" smtClean="0"/>
              <a:t> </a:t>
            </a:r>
            <a:r>
              <a:rPr lang="pt-PT" i="1" dirty="0" err="1" smtClean="0"/>
              <a:t>et</a:t>
            </a:r>
            <a:r>
              <a:rPr lang="pt-PT" i="1" dirty="0" smtClean="0"/>
              <a:t> al</a:t>
            </a:r>
            <a:r>
              <a:rPr lang="pt-PT" dirty="0" smtClean="0"/>
              <a:t>., 2001)</a:t>
            </a:r>
          </a:p>
          <a:p>
            <a:pPr lvl="1" algn="r">
              <a:buNone/>
            </a:pPr>
            <a:endParaRPr lang="pt-PT" dirty="0" smtClean="0"/>
          </a:p>
          <a:p>
            <a:pPr algn="just">
              <a:buFont typeface="Wingdings" pitchFamily="2" charset="2"/>
              <a:buChar char="q"/>
            </a:pPr>
            <a:r>
              <a:rPr lang="pt-PT" sz="2400" i="1" dirty="0" smtClean="0"/>
              <a:t>Grandes mudanças nas estratégias, nas estruturas e/ou nos processos de uma organização, sendo caracterizado por um momento delicado na vida da organização.</a:t>
            </a:r>
          </a:p>
          <a:p>
            <a:pPr algn="just">
              <a:buFont typeface="Wingdings" pitchFamily="2" charset="2"/>
              <a:buChar char="q"/>
            </a:pPr>
            <a:endParaRPr lang="pt-PT" sz="1000" i="1" dirty="0" smtClean="0"/>
          </a:p>
          <a:p>
            <a:pPr lvl="1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Hitt</a:t>
            </a:r>
            <a:r>
              <a:rPr lang="pt-PT" dirty="0" smtClean="0"/>
              <a:t>, </a:t>
            </a:r>
            <a:r>
              <a:rPr lang="pt-PT" dirty="0" err="1" smtClean="0"/>
              <a:t>Ireland</a:t>
            </a:r>
            <a:r>
              <a:rPr lang="pt-PT" dirty="0" smtClean="0"/>
              <a:t> e </a:t>
            </a:r>
            <a:r>
              <a:rPr lang="pt-PT" dirty="0" err="1" smtClean="0"/>
              <a:t>Hoskisson</a:t>
            </a:r>
            <a:r>
              <a:rPr lang="pt-PT" dirty="0" smtClean="0"/>
              <a:t>, 2008)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90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Caraterísticas gerais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reestruturações acontecem de forma: 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Voluntária;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Forçada.</a:t>
            </a:r>
          </a:p>
          <a:p>
            <a:r>
              <a:rPr lang="pt-PT" dirty="0"/>
              <a:t>Uma organização reestruturada deve ser:</a:t>
            </a:r>
          </a:p>
          <a:p>
            <a:pPr lvl="1">
              <a:buFont typeface="Wingdings" pitchFamily="2" charset="2"/>
              <a:buChar char="q"/>
            </a:pPr>
            <a:r>
              <a:rPr lang="pt-PT" dirty="0"/>
              <a:t>Mais eficiente;</a:t>
            </a:r>
          </a:p>
          <a:p>
            <a:pPr lvl="1">
              <a:buFont typeface="Wingdings" pitchFamily="2" charset="2"/>
              <a:buChar char="q"/>
            </a:pPr>
            <a:r>
              <a:rPr lang="pt-PT" dirty="0"/>
              <a:t>Mais </a:t>
            </a:r>
            <a:r>
              <a:rPr lang="pt-PT" dirty="0" smtClean="0"/>
              <a:t>organizada;</a:t>
            </a:r>
            <a:endParaRPr lang="pt-PT" dirty="0"/>
          </a:p>
          <a:p>
            <a:pPr lvl="1">
              <a:buFont typeface="Wingdings" pitchFamily="2" charset="2"/>
              <a:buChar char="q"/>
            </a:pPr>
            <a:r>
              <a:rPr lang="pt-PT" dirty="0"/>
              <a:t>Focada no seu mercado alvo,  tendo um plano estratégico e financeiro.</a:t>
            </a:r>
          </a:p>
          <a:p>
            <a:pPr lvl="1" algn="r">
              <a:buNone/>
            </a:pPr>
            <a:r>
              <a:rPr lang="pt-PT" dirty="0"/>
              <a:t>(Norley </a:t>
            </a:r>
            <a:r>
              <a:rPr lang="pt-PT" i="1" dirty="0"/>
              <a:t>et al</a:t>
            </a:r>
            <a:r>
              <a:rPr lang="pt-PT" dirty="0"/>
              <a:t>., 2001)</a:t>
            </a:r>
          </a:p>
          <a:p>
            <a:pPr lvl="1">
              <a:buNone/>
            </a:pPr>
            <a:endParaRPr lang="pt-PT" dirty="0" smtClean="0"/>
          </a:p>
          <a:p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16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estratégias de reestruturação organizacional têm por base: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Análise de Portfolio;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Análise Financeira;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Restruturação organizacional.</a:t>
            </a:r>
          </a:p>
          <a:p>
            <a:pPr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Bowman</a:t>
            </a:r>
            <a:r>
              <a:rPr lang="pt-PT" dirty="0" smtClean="0"/>
              <a:t> e Singh, 1999)</a:t>
            </a:r>
          </a:p>
          <a:p>
            <a:pPr algn="r">
              <a:buNone/>
            </a:pPr>
            <a:endParaRPr lang="pt-PT" dirty="0" smtClean="0"/>
          </a:p>
          <a:p>
            <a:pPr lvl="1"/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84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Tipos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Existem vários métodos com os quais uma organização pode alcançar reestruturação.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Esses métodos incluem, mas não estão limitados a: 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redução da mão de obra excedente da atividade;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redução dos níveis de gestão do negócio.</a:t>
            </a:r>
          </a:p>
          <a:p>
            <a:pPr>
              <a:buNone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Tipos de Reestruturação</a:t>
            </a: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16</a:t>
            </a:fld>
            <a:endParaRPr lang="pt-PT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PT" sz="2000" dirty="0" smtClean="0"/>
              <a:t>FUSÃO</a:t>
            </a:r>
          </a:p>
          <a:p>
            <a:r>
              <a:rPr lang="pt-PT" sz="2000" dirty="0" smtClean="0"/>
              <a:t>AQUISIÇÃO</a:t>
            </a:r>
          </a:p>
          <a:p>
            <a:r>
              <a:rPr lang="pt-PT" sz="2000" i="1" dirty="0" smtClean="0"/>
              <a:t>NETWORKING</a:t>
            </a:r>
          </a:p>
          <a:p>
            <a:pPr lvl="1">
              <a:buFont typeface="Wingdings" pitchFamily="2" charset="2"/>
              <a:buChar char="q"/>
            </a:pPr>
            <a:r>
              <a:rPr lang="pt-PT" sz="2000" dirty="0" smtClean="0"/>
              <a:t>Processo de quebra de organizações em unidades de negócios menores independentes, com vista a:</a:t>
            </a:r>
          </a:p>
          <a:p>
            <a:pPr lvl="2"/>
            <a:r>
              <a:rPr lang="pt-PT" sz="2000" dirty="0" smtClean="0"/>
              <a:t>Melhoria da produtividade e flexibilidade.</a:t>
            </a:r>
          </a:p>
          <a:p>
            <a:pPr lvl="2" algn="r">
              <a:buNone/>
            </a:pPr>
            <a:r>
              <a:rPr lang="pt-PT" sz="2000" dirty="0" smtClean="0"/>
              <a:t>(</a:t>
            </a:r>
            <a:r>
              <a:rPr lang="pt-PT" sz="2000" dirty="0" err="1" smtClean="0"/>
              <a:t>Norley</a:t>
            </a:r>
            <a:r>
              <a:rPr lang="pt-PT" sz="2000" dirty="0" smtClean="0"/>
              <a:t> </a:t>
            </a:r>
            <a:r>
              <a:rPr lang="pt-PT" sz="2000" i="1" dirty="0" err="1" smtClean="0"/>
              <a:t>et</a:t>
            </a:r>
            <a:r>
              <a:rPr lang="pt-PT" sz="2000" i="1" dirty="0" smtClean="0"/>
              <a:t> al., </a:t>
            </a:r>
            <a:r>
              <a:rPr lang="pt-PT" sz="2000" dirty="0" smtClean="0"/>
              <a:t>2001)</a:t>
            </a:r>
          </a:p>
          <a:p>
            <a:r>
              <a:rPr lang="pt-PT" sz="2000" i="1" dirty="0" smtClean="0"/>
              <a:t>OUTSOURCING</a:t>
            </a:r>
          </a:p>
          <a:p>
            <a:pPr lvl="1">
              <a:buFont typeface="Wingdings" pitchFamily="2" charset="2"/>
              <a:buChar char="q"/>
            </a:pPr>
            <a:r>
              <a:rPr lang="pt-PT" sz="2000" i="1" dirty="0" smtClean="0"/>
              <a:t>A atividade é subcontratada a uma outra empresa do mesmo país;</a:t>
            </a:r>
          </a:p>
          <a:p>
            <a:pPr lvl="1">
              <a:buFont typeface="Wingdings" pitchFamily="2" charset="2"/>
              <a:buChar char="q"/>
            </a:pPr>
            <a:r>
              <a:rPr lang="pt-PT" sz="2000" i="1" dirty="0" smtClean="0"/>
              <a:t>Medida que reduz a mão-de-obra;</a:t>
            </a:r>
          </a:p>
          <a:p>
            <a:pPr lvl="1">
              <a:buFont typeface="Wingdings" pitchFamily="2" charset="2"/>
              <a:buChar char="q"/>
            </a:pPr>
            <a:r>
              <a:rPr lang="pt-PT" sz="2000" i="1" dirty="0" smtClean="0"/>
              <a:t>Transfere os custos fixos da organização para custos variáveis.</a:t>
            </a:r>
          </a:p>
          <a:p>
            <a:pPr lvl="2" algn="r">
              <a:buNone/>
            </a:pPr>
            <a:r>
              <a:rPr lang="pt-PT" sz="2000" dirty="0" smtClean="0"/>
              <a:t>(</a:t>
            </a:r>
            <a:r>
              <a:rPr lang="pt-PT" sz="2000" dirty="0" err="1" smtClean="0"/>
              <a:t>Norley</a:t>
            </a:r>
            <a:r>
              <a:rPr lang="pt-PT" sz="2000" dirty="0" smtClean="0"/>
              <a:t> </a:t>
            </a:r>
            <a:r>
              <a:rPr lang="pt-PT" sz="2000" i="1" dirty="0" err="1" smtClean="0"/>
              <a:t>et</a:t>
            </a:r>
            <a:r>
              <a:rPr lang="pt-PT" sz="2000" i="1" dirty="0" smtClean="0"/>
              <a:t> al., </a:t>
            </a:r>
            <a:r>
              <a:rPr lang="pt-PT" sz="2000" dirty="0" smtClean="0"/>
              <a:t>2001)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smtClean="0"/>
              <a:t>JOINT VENTURES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Empresas detidas por dois ou mais participantes, com uma duração limitada.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Cada um dos participantes (sócios/acionistas) continuam a existir como organizações separadas, mas a </a:t>
            </a:r>
            <a:r>
              <a:rPr lang="pt-PT" i="1" dirty="0" err="1" smtClean="0"/>
              <a:t>joint</a:t>
            </a:r>
            <a:r>
              <a:rPr lang="pt-PT" i="1" dirty="0" smtClean="0"/>
              <a:t> venture </a:t>
            </a:r>
            <a:r>
              <a:rPr lang="pt-PT" dirty="0" smtClean="0"/>
              <a:t>representa uma nova empresa.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Tem como objetivo:</a:t>
            </a:r>
          </a:p>
          <a:p>
            <a:pPr lvl="2"/>
            <a:r>
              <a:rPr lang="pt-PT" dirty="0" smtClean="0"/>
              <a:t>Compartilhar funções e equipamentos, tais como:</a:t>
            </a:r>
          </a:p>
          <a:p>
            <a:pPr lvl="3"/>
            <a:r>
              <a:rPr lang="pt-PT" dirty="0" smtClean="0"/>
              <a:t>Produção;</a:t>
            </a:r>
          </a:p>
          <a:p>
            <a:pPr lvl="3"/>
            <a:r>
              <a:rPr lang="pt-PT" dirty="0" smtClean="0"/>
              <a:t>Distribuição;</a:t>
            </a:r>
          </a:p>
          <a:p>
            <a:pPr lvl="3"/>
            <a:r>
              <a:rPr lang="pt-PT" dirty="0" smtClean="0"/>
              <a:t>Marketing.</a:t>
            </a:r>
          </a:p>
          <a:p>
            <a:pPr lvl="3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Mellahi</a:t>
            </a:r>
            <a:r>
              <a:rPr lang="pt-PT" dirty="0" smtClean="0"/>
              <a:t> e </a:t>
            </a:r>
            <a:r>
              <a:rPr lang="pt-PT" dirty="0" err="1" smtClean="0"/>
              <a:t>Wilkinson</a:t>
            </a:r>
            <a:r>
              <a:rPr lang="pt-PT" dirty="0" smtClean="0"/>
              <a:t>, 2004)</a:t>
            </a:r>
          </a:p>
          <a:p>
            <a:pPr lvl="1">
              <a:buFont typeface="Wingdings" pitchFamily="2" charset="2"/>
              <a:buChar char="q"/>
            </a:pPr>
            <a:r>
              <a:rPr lang="pt-PT" dirty="0" smtClean="0"/>
              <a:t>Os motivos para a formação de </a:t>
            </a:r>
            <a:r>
              <a:rPr lang="pt-PT" i="1" dirty="0" err="1" smtClean="0"/>
              <a:t>Joint</a:t>
            </a:r>
            <a:r>
              <a:rPr lang="pt-PT" i="1" dirty="0" smtClean="0"/>
              <a:t> Ventures, são:</a:t>
            </a:r>
          </a:p>
          <a:p>
            <a:pPr lvl="2"/>
            <a:r>
              <a:rPr lang="pt-PT" i="1" dirty="0" smtClean="0"/>
              <a:t>Aproveitar os pontos fortes da empresa;</a:t>
            </a:r>
          </a:p>
          <a:p>
            <a:pPr lvl="2"/>
            <a:r>
              <a:rPr lang="pt-PT" i="1" dirty="0" smtClean="0"/>
              <a:t>Distribuir os custos e riscos;</a:t>
            </a:r>
          </a:p>
          <a:p>
            <a:pPr lvl="2"/>
            <a:r>
              <a:rPr lang="pt-PT" i="1" dirty="0" smtClean="0"/>
              <a:t>Melhorar o acesso a recursos financeiros;</a:t>
            </a:r>
          </a:p>
          <a:p>
            <a:pPr lvl="2"/>
            <a:r>
              <a:rPr lang="pt-PT" i="1" dirty="0" smtClean="0"/>
              <a:t>Acesso a novas tecnologias e clientes.</a:t>
            </a:r>
          </a:p>
          <a:p>
            <a:pPr lvl="3" algn="r">
              <a:buNone/>
            </a:pPr>
            <a:r>
              <a:rPr lang="pt-PT" i="1" dirty="0" smtClean="0"/>
              <a:t>(</a:t>
            </a:r>
            <a:r>
              <a:rPr lang="pt-PT" dirty="0" smtClean="0"/>
              <a:t>Wilkinson, 2004)</a:t>
            </a:r>
            <a:endParaRPr lang="pt-PT" i="1" dirty="0" smtClean="0"/>
          </a:p>
          <a:p>
            <a:pPr lvl="2"/>
            <a:endParaRPr lang="pt-PT" i="1" dirty="0" smtClean="0"/>
          </a:p>
          <a:p>
            <a:pPr lvl="2"/>
            <a:endParaRPr lang="pt-PT" i="1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4139952" y="364502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5004048" y="3573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Benefício mútuo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b="1" i="1" dirty="0" smtClean="0">
                <a:cs typeface="Arial" pitchFamily="34" charset="0"/>
              </a:rPr>
              <a:t>DOWNSIZING</a:t>
            </a:r>
          </a:p>
          <a:p>
            <a:pPr lvl="1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Redução do nº de recursos humanos;</a:t>
            </a:r>
          </a:p>
          <a:p>
            <a:pPr lvl="1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Redução do número de unidades operacionais.</a:t>
            </a:r>
          </a:p>
          <a:p>
            <a:pPr lvl="1" algn="r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(Hitt, 2003)</a:t>
            </a:r>
          </a:p>
          <a:p>
            <a:pPr lvl="1">
              <a:buNone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Este tipo de reestruturação pode se traduzir na:</a:t>
            </a:r>
          </a:p>
          <a:p>
            <a:pPr marL="812800" lvl="3" indent="-3556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t-BR" sz="2400" dirty="0" smtClean="0">
                <a:cs typeface="Arial" pitchFamily="34" charset="0"/>
              </a:rPr>
              <a:t>Perda de recursos humanos importantes, reduzindo o potencial da empresa, de maneira a reduzir custos e a aumentar a eficiência operacional </a:t>
            </a:r>
          </a:p>
          <a:p>
            <a:pPr lvl="1" algn="r">
              <a:buNone/>
            </a:pPr>
            <a:endParaRPr lang="en-U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3600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600" dirty="0" smtClean="0"/>
              <a:t>Conceitos</a:t>
            </a:r>
          </a:p>
          <a:p>
            <a:pPr marL="1177290" lvl="1" indent="-857250">
              <a:buFont typeface="+mj-lt"/>
              <a:buAutoNum type="romanUcPeriod"/>
            </a:pPr>
            <a:r>
              <a:rPr lang="pt-PT" sz="3600" dirty="0" smtClean="0"/>
              <a:t>Fusões</a:t>
            </a:r>
          </a:p>
          <a:p>
            <a:pPr marL="1177290" lvl="1" indent="-857250">
              <a:buFont typeface="+mj-lt"/>
              <a:buAutoNum type="romanUcPeriod"/>
            </a:pPr>
            <a:r>
              <a:rPr lang="pt-PT" sz="3600" dirty="0" smtClean="0"/>
              <a:t>Aquisições</a:t>
            </a:r>
          </a:p>
          <a:p>
            <a:pPr marL="1177290" lvl="1" indent="-857250">
              <a:buFont typeface="+mj-lt"/>
              <a:buAutoNum type="romanUcPeriod"/>
            </a:pPr>
            <a:r>
              <a:rPr lang="pt-PT" sz="3600" dirty="0" smtClean="0"/>
              <a:t>Reestruturações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600" dirty="0" smtClean="0"/>
              <a:t>Motivações e Problemas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600" dirty="0" smtClean="0"/>
              <a:t>Exemplos</a:t>
            </a:r>
          </a:p>
          <a:p>
            <a:pPr marL="0" indent="0">
              <a:buNone/>
            </a:pPr>
            <a:r>
              <a:rPr lang="pt-PT" sz="3600" smtClean="0"/>
              <a:t>Referências Bibliográficas</a:t>
            </a:r>
            <a:endParaRPr lang="pt-PT" sz="3600" dirty="0" smtClean="0"/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>
                <a:cs typeface="Arial" pitchFamily="34" charset="0"/>
              </a:rPr>
              <a:t>DOWNSCOPING</a:t>
            </a:r>
          </a:p>
          <a:p>
            <a:r>
              <a:rPr lang="en-US" sz="2000" i="1" dirty="0" err="1" smtClean="0">
                <a:cs typeface="Arial" pitchFamily="34" charset="0"/>
              </a:rPr>
              <a:t>Eliminar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negócios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que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não</a:t>
            </a:r>
            <a:r>
              <a:rPr lang="en-US" sz="2000" i="1" dirty="0" smtClean="0">
                <a:cs typeface="Arial" pitchFamily="34" charset="0"/>
              </a:rPr>
              <a:t> se </a:t>
            </a:r>
            <a:r>
              <a:rPr lang="en-US" sz="2000" i="1" dirty="0" err="1" smtClean="0">
                <a:cs typeface="Arial" pitchFamily="34" charset="0"/>
              </a:rPr>
              <a:t>encontram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relacionados</a:t>
            </a:r>
            <a:r>
              <a:rPr lang="en-US" sz="2000" i="1" dirty="0" smtClean="0">
                <a:cs typeface="Arial" pitchFamily="34" charset="0"/>
              </a:rPr>
              <a:t> com </a:t>
            </a:r>
            <a:r>
              <a:rPr lang="en-US" sz="2000" i="1" dirty="0" err="1" smtClean="0">
                <a:cs typeface="Arial" pitchFamily="34" charset="0"/>
              </a:rPr>
              <a:t>os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negócios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centrais</a:t>
            </a:r>
            <a:r>
              <a:rPr lang="en-US" sz="2000" i="1" dirty="0" smtClean="0">
                <a:cs typeface="Arial" pitchFamily="34" charset="0"/>
              </a:rPr>
              <a:t> de </a:t>
            </a:r>
            <a:r>
              <a:rPr lang="en-US" sz="2000" i="1" dirty="0" err="1" smtClean="0">
                <a:cs typeface="Arial" pitchFamily="34" charset="0"/>
              </a:rPr>
              <a:t>uma</a:t>
            </a:r>
            <a:r>
              <a:rPr lang="en-US" sz="2000" i="1" dirty="0" smtClean="0">
                <a:cs typeface="Arial" pitchFamily="34" charset="0"/>
              </a:rPr>
              <a:t> </a:t>
            </a:r>
            <a:r>
              <a:rPr lang="en-US" sz="2000" i="1" dirty="0" err="1" smtClean="0">
                <a:cs typeface="Arial" pitchFamily="34" charset="0"/>
              </a:rPr>
              <a:t>organização</a:t>
            </a:r>
            <a:r>
              <a:rPr lang="en-US" sz="2000" i="1" dirty="0" smtClean="0">
                <a:cs typeface="Arial" pitchFamily="34" charset="0"/>
              </a:rPr>
              <a:t>.</a:t>
            </a:r>
          </a:p>
          <a:p>
            <a:pPr lvl="1" algn="r">
              <a:buNone/>
            </a:pPr>
            <a:r>
              <a:rPr lang="pt-BR" sz="2000" dirty="0" smtClean="0">
                <a:cs typeface="Arial" pitchFamily="34" charset="0"/>
              </a:rPr>
              <a:t>(Hitt, 2003)</a:t>
            </a:r>
            <a:endParaRPr lang="en-US" sz="2000" i="1" dirty="0" smtClean="0"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pt-BR" sz="2000" dirty="0" smtClean="0">
                <a:cs typeface="Arial" pitchFamily="34" charset="0"/>
              </a:rPr>
              <a:t>Este tipo de reestruturação pode se traduzir em:</a:t>
            </a:r>
            <a:endParaRPr lang="en-US" sz="2000" dirty="0" smtClean="0">
              <a:cs typeface="Arial" pitchFamily="34" charset="0"/>
            </a:endParaRPr>
          </a:p>
          <a:p>
            <a:pPr marL="812800" lvl="3" indent="-3556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pt-BR" dirty="0" smtClean="0">
                <a:cs typeface="Arial" pitchFamily="34" charset="0"/>
              </a:rPr>
              <a:t>Redução do ambito das operações;</a:t>
            </a:r>
          </a:p>
          <a:p>
            <a:pPr marL="812800" lvl="3" indent="-3556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pt-BR" dirty="0" smtClean="0">
                <a:cs typeface="Arial" pitchFamily="34" charset="0"/>
              </a:rPr>
              <a:t>Maior focalização;</a:t>
            </a:r>
          </a:p>
          <a:p>
            <a:pPr marL="812800" lvl="3" indent="-3556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pt-BR" dirty="0" smtClean="0">
                <a:cs typeface="Arial" pitchFamily="34" charset="0"/>
              </a:rPr>
              <a:t>Redução o grau de diversificação;</a:t>
            </a:r>
          </a:p>
          <a:p>
            <a:pPr marL="812800" lvl="3" indent="-3556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pt-BR" dirty="0" smtClean="0">
                <a:cs typeface="Arial" pitchFamily="34" charset="0"/>
              </a:rPr>
              <a:t>maior eficiência na administração, ao reduzir a complexidade do negócio.</a:t>
            </a:r>
            <a:endParaRPr lang="pt-PT" dirty="0" smtClean="0">
              <a:cs typeface="Arial" pitchFamily="34" charset="0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5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pt-PT" i="1" dirty="0" smtClean="0"/>
              <a:t>Spin-</a:t>
            </a:r>
            <a:r>
              <a:rPr lang="pt-PT" i="1" dirty="0" err="1" smtClean="0"/>
              <a:t>offs</a:t>
            </a:r>
            <a:endParaRPr lang="pt-PT" i="1" dirty="0" smtClean="0"/>
          </a:p>
          <a:p>
            <a:pPr lvl="1" algn="just"/>
            <a:r>
              <a:rPr lang="pt-PT" dirty="0" smtClean="0"/>
              <a:t>Criação de uma nova organização pela empresa-mãe, com novas ações na subsidiaria, distribuídas pelos acionistas, com base na </a:t>
            </a:r>
            <a:r>
              <a:rPr lang="pt-PT" i="1" dirty="0" smtClean="0"/>
              <a:t>pro-rata,</a:t>
            </a:r>
            <a:r>
              <a:rPr lang="pt-PT" dirty="0" smtClean="0"/>
              <a:t> em que:</a:t>
            </a:r>
          </a:p>
          <a:p>
            <a:pPr lvl="2"/>
            <a:r>
              <a:rPr lang="pt-PT" dirty="0" smtClean="0"/>
              <a:t>Os acionistas da nova  organização são os mesmo que na empresa-mãe;</a:t>
            </a:r>
          </a:p>
          <a:p>
            <a:pPr lvl="2"/>
            <a:r>
              <a:rPr lang="pt-PT" dirty="0" smtClean="0"/>
              <a:t>Empresa de capital aberto;</a:t>
            </a:r>
          </a:p>
          <a:p>
            <a:pPr lvl="2"/>
            <a:r>
              <a:rPr lang="pt-PT" dirty="0" smtClean="0"/>
              <a:t>Sem injeção de recursos monetários para a empresa-mãe;</a:t>
            </a:r>
          </a:p>
          <a:p>
            <a:pPr lvl="2"/>
            <a:r>
              <a:rPr lang="pt-PT" dirty="0" smtClean="0"/>
              <a:t>Operações geralmente livres de impostos;</a:t>
            </a:r>
          </a:p>
          <a:p>
            <a:pPr lvl="2"/>
            <a:r>
              <a:rPr lang="pt-PT" dirty="0" smtClean="0"/>
              <a:t>A empresa-mãe mantém o controlo.</a:t>
            </a:r>
          </a:p>
          <a:p>
            <a:r>
              <a:rPr lang="pt-PT" i="1" dirty="0" smtClean="0"/>
              <a:t>Split-</a:t>
            </a:r>
            <a:r>
              <a:rPr lang="pt-PT" i="1" dirty="0" err="1" smtClean="0"/>
              <a:t>offs</a:t>
            </a:r>
            <a:endParaRPr lang="pt-PT" i="1" dirty="0" smtClean="0"/>
          </a:p>
          <a:p>
            <a:pPr lvl="1" algn="just"/>
            <a:r>
              <a:rPr lang="pt-PT" dirty="0" smtClean="0"/>
              <a:t>A variação de um </a:t>
            </a:r>
            <a:r>
              <a:rPr lang="pt-PT" i="1" dirty="0" smtClean="0"/>
              <a:t>spin-</a:t>
            </a:r>
            <a:r>
              <a:rPr lang="pt-PT" i="1" dirty="0" err="1" smtClean="0"/>
              <a:t>off</a:t>
            </a:r>
            <a:r>
              <a:rPr lang="pt-PT" dirty="0" smtClean="0"/>
              <a:t> em que alguns acionistas obtém ações de uma subsidiaria, em troca de suas ações na empresa-mãe;</a:t>
            </a:r>
          </a:p>
          <a:p>
            <a:pPr lvl="1" algn="just"/>
            <a:r>
              <a:rPr lang="pt-PT" dirty="0" smtClean="0"/>
              <a:t>Utilizado quando a empresa-mãe possui uma participação de investimento inferior a 100% numa subsidiária, de forma a:</a:t>
            </a:r>
          </a:p>
          <a:p>
            <a:pPr lvl="2"/>
            <a:r>
              <a:rPr lang="pt-PT" dirty="0" smtClean="0"/>
              <a:t>Aumentar o lucro por ação na empresa-mãe;</a:t>
            </a:r>
          </a:p>
          <a:p>
            <a:pPr lvl="2"/>
            <a:r>
              <a:rPr lang="pt-PT" dirty="0" smtClean="0"/>
              <a:t>Reduzir o número de suas ações em circulação;</a:t>
            </a:r>
          </a:p>
          <a:p>
            <a:pPr lvl="2"/>
            <a:r>
              <a:rPr lang="pt-PT" dirty="0" smtClean="0"/>
              <a:t>Eliminar os acionistas minoritários da subsidiária.</a:t>
            </a:r>
          </a:p>
          <a:p>
            <a:pPr lvl="2"/>
            <a:endParaRPr lang="pt-PT" dirty="0" smtClean="0"/>
          </a:p>
          <a:p>
            <a:pPr lvl="1"/>
            <a:endParaRPr lang="en-US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5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pt-PT" i="1" dirty="0" smtClean="0"/>
              <a:t>Split-</a:t>
            </a:r>
            <a:r>
              <a:rPr lang="pt-PT" i="1" dirty="0" err="1" smtClean="0"/>
              <a:t>Ups</a:t>
            </a:r>
            <a:endParaRPr lang="pt-PT" i="1" dirty="0" smtClean="0"/>
          </a:p>
          <a:p>
            <a:pPr lvl="1"/>
            <a:r>
              <a:rPr lang="pt-PT" dirty="0" smtClean="0"/>
              <a:t>É um processo pelo qual uma única organização é dividida em duas ou mais organizações, sem qualquer sociedade que seja uma subsidiária;</a:t>
            </a:r>
          </a:p>
          <a:p>
            <a:pPr lvl="1"/>
            <a:r>
              <a:rPr lang="pt-PT" dirty="0" smtClean="0"/>
              <a:t>Os Acionistas obtém as ações em todas as organizações criadas.</a:t>
            </a:r>
          </a:p>
          <a:p>
            <a:pPr lvl="2"/>
            <a:endParaRPr lang="pt-PT" dirty="0" smtClean="0"/>
          </a:p>
          <a:p>
            <a:pPr lvl="2">
              <a:buNone/>
            </a:pPr>
            <a:r>
              <a:rPr lang="pt-PT" dirty="0" smtClean="0"/>
              <a:t>Criação de uma série de </a:t>
            </a:r>
            <a:r>
              <a:rPr lang="pt-PT" i="1" dirty="0" smtClean="0"/>
              <a:t>spin-</a:t>
            </a:r>
            <a:r>
              <a:rPr lang="pt-PT" i="1" dirty="0" err="1" smtClean="0"/>
              <a:t>offs</a:t>
            </a:r>
            <a:r>
              <a:rPr lang="pt-PT" dirty="0" smtClean="0"/>
              <a:t>, que vão eliminando a empresa mãe</a:t>
            </a:r>
          </a:p>
          <a:p>
            <a:pPr lvl="1" algn="r">
              <a:buNone/>
            </a:pPr>
            <a:endParaRPr lang="pt-PT" dirty="0" smtClean="0"/>
          </a:p>
          <a:p>
            <a:r>
              <a:rPr lang="pt-PT" i="1" dirty="0" err="1" smtClean="0"/>
              <a:t>Equity</a:t>
            </a:r>
            <a:r>
              <a:rPr lang="pt-PT" i="1" dirty="0" smtClean="0"/>
              <a:t> </a:t>
            </a:r>
            <a:r>
              <a:rPr lang="pt-PT" i="1" dirty="0" err="1" smtClean="0"/>
              <a:t>carve</a:t>
            </a:r>
            <a:r>
              <a:rPr lang="pt-PT" i="1" dirty="0" smtClean="0"/>
              <a:t>-out</a:t>
            </a:r>
          </a:p>
          <a:p>
            <a:pPr lvl="1"/>
            <a:r>
              <a:rPr lang="pt-PT" dirty="0" smtClean="0"/>
              <a:t>Envolve a venda de uma parte da organização por meio de uma oferta de ações para investidores exteriores:</a:t>
            </a:r>
          </a:p>
          <a:p>
            <a:pPr lvl="2"/>
            <a:r>
              <a:rPr lang="pt-PT" dirty="0" smtClean="0"/>
              <a:t>Novas ações são vendidas para indivíduos externos à organização, que lhes dão a posse de uma parte da empresa;</a:t>
            </a:r>
          </a:p>
          <a:p>
            <a:pPr lvl="2"/>
            <a:r>
              <a:rPr lang="pt-PT" dirty="0" smtClean="0"/>
              <a:t>Nova entidade jurídica é criada. </a:t>
            </a:r>
          </a:p>
          <a:p>
            <a:pPr lvl="1"/>
            <a:r>
              <a:rPr lang="pt-PT" dirty="0" smtClean="0"/>
              <a:t>Oferta pública, que permitirá que os investidores exteriores, tenham uma percentagem da organização vendida.</a:t>
            </a:r>
          </a:p>
          <a:p>
            <a:pPr lvl="1" algn="r">
              <a:buNone/>
            </a:pPr>
            <a:r>
              <a:rPr lang="en-US" dirty="0" smtClean="0"/>
              <a:t>(Copeland e Weston, 1994)</a:t>
            </a:r>
            <a:endParaRPr lang="pt-PT" dirty="0" smtClean="0"/>
          </a:p>
        </p:txBody>
      </p:sp>
      <p:sp>
        <p:nvSpPr>
          <p:cNvPr id="6" name="Seta curvada à esquerda 5"/>
          <p:cNvSpPr/>
          <p:nvPr/>
        </p:nvSpPr>
        <p:spPr>
          <a:xfrm>
            <a:off x="7596336" y="2564904"/>
            <a:ext cx="360040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5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pt-PT" sz="2000" dirty="0" smtClean="0"/>
              <a:t>Privatização</a:t>
            </a:r>
          </a:p>
          <a:p>
            <a:pPr lvl="1"/>
            <a:r>
              <a:rPr lang="pt-PT" sz="2000" dirty="0" smtClean="0"/>
              <a:t>Transformação de uma organização pública numa organização privada.</a:t>
            </a:r>
          </a:p>
          <a:p>
            <a:pPr lvl="1"/>
            <a:endParaRPr lang="pt-PT" sz="2000" dirty="0" smtClean="0"/>
          </a:p>
          <a:p>
            <a:r>
              <a:rPr lang="pt-PT" sz="2000" i="1" dirty="0" err="1" smtClean="0"/>
              <a:t>Leverage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Buy</a:t>
            </a:r>
            <a:r>
              <a:rPr lang="pt-PT" sz="2000" i="1" dirty="0" smtClean="0"/>
              <a:t> out</a:t>
            </a:r>
          </a:p>
          <a:p>
            <a:pPr lvl="1" algn="just"/>
            <a:r>
              <a:rPr lang="pt-PT" sz="2000" dirty="0" smtClean="0"/>
              <a:t>Aquisição, financiada em grande parte por empréstimos, de todas as ações ou ativos de uma organização por um pequeno grupo de investidores;</a:t>
            </a:r>
          </a:p>
          <a:p>
            <a:pPr lvl="1" algn="just"/>
            <a:r>
              <a:rPr lang="pt-PT" sz="2000" dirty="0" smtClean="0"/>
              <a:t>Elevada percentagem de risco de endividamento;</a:t>
            </a:r>
          </a:p>
          <a:p>
            <a:pPr lvl="1" algn="just"/>
            <a:r>
              <a:rPr lang="pt-PT" sz="2000" dirty="0" smtClean="0"/>
              <a:t>Os investidores não podem ser do grupo financeiro da organização, gestores ou executivos da mesma.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5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PT" sz="2200" i="1" dirty="0" smtClean="0"/>
              <a:t>Managements </a:t>
            </a:r>
            <a:r>
              <a:rPr lang="pt-PT" sz="2200" i="1" dirty="0" err="1" smtClean="0"/>
              <a:t>Buy</a:t>
            </a:r>
            <a:r>
              <a:rPr lang="pt-PT" sz="2200" i="1" dirty="0" smtClean="0"/>
              <a:t> Out</a:t>
            </a:r>
          </a:p>
          <a:p>
            <a:pPr lvl="1"/>
            <a:r>
              <a:rPr lang="pt-PT" sz="2200" dirty="0" smtClean="0"/>
              <a:t>É um processo pelo qual a parte substancial das ações da organização são obtidas pelos executivos da empresa ou seus gestores.</a:t>
            </a:r>
          </a:p>
          <a:p>
            <a:pPr lvl="1"/>
            <a:endParaRPr lang="pt-PT" sz="2200" dirty="0" smtClean="0"/>
          </a:p>
          <a:p>
            <a:r>
              <a:rPr lang="pt-PT" sz="2200" i="1" dirty="0" smtClean="0"/>
              <a:t>Managements </a:t>
            </a:r>
            <a:r>
              <a:rPr lang="pt-PT" sz="2200" i="1" dirty="0" err="1" smtClean="0"/>
              <a:t>Buy</a:t>
            </a:r>
            <a:r>
              <a:rPr lang="pt-PT" sz="2200" i="1" dirty="0" smtClean="0"/>
              <a:t> In</a:t>
            </a:r>
          </a:p>
          <a:p>
            <a:pPr lvl="1"/>
            <a:r>
              <a:rPr lang="pt-PT" sz="2200" dirty="0" smtClean="0"/>
              <a:t>É um processo pelo qual a parte substancial das ações da organização são compradas por uma equipa de gestores externos.</a:t>
            </a:r>
          </a:p>
          <a:p>
            <a:pPr lvl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Motivações e Problemas - 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2000" dirty="0" smtClean="0"/>
              <a:t>Os baixos retornos financeiros e as elevadas taxas de insucesso de Fusões e Aquisições estão exaustivamente documentadas na literatura:</a:t>
            </a:r>
          </a:p>
          <a:p>
            <a:pPr algn="just"/>
            <a:endParaRPr lang="pt-PT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sz="2000" dirty="0" smtClean="0"/>
              <a:t>Investigadores indicam que aproximadamente 70 a 80% das fusões e aquisições não criam valor significativo acima do custo anual do capital investido (Bruner, 2002);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2000" dirty="0" smtClean="0"/>
              <a:t>Mesmo estimativas conservadoras colocam a taxa de insucesso de F&amp;A em 50% ou acima deste valor (</a:t>
            </a:r>
            <a:r>
              <a:rPr lang="pt-PT" sz="2000" dirty="0" err="1" smtClean="0"/>
              <a:t>Kitching</a:t>
            </a:r>
            <a:r>
              <a:rPr lang="pt-PT" sz="2000" dirty="0" smtClean="0"/>
              <a:t>, 1974; </a:t>
            </a:r>
            <a:r>
              <a:rPr lang="pt-PT" sz="2000" dirty="0" err="1" smtClean="0"/>
              <a:t>Rostand</a:t>
            </a:r>
            <a:r>
              <a:rPr lang="pt-PT" sz="2000" dirty="0" smtClean="0"/>
              <a:t>, 1994; </a:t>
            </a:r>
            <a:r>
              <a:rPr lang="pt-PT" sz="2000" dirty="0" err="1" smtClean="0"/>
              <a:t>Coffey</a:t>
            </a:r>
            <a:r>
              <a:rPr lang="pt-PT" sz="2000" dirty="0" smtClean="0"/>
              <a:t> </a:t>
            </a:r>
            <a:r>
              <a:rPr lang="pt-PT" sz="2000" i="1" dirty="0" err="1" smtClean="0"/>
              <a:t>et</a:t>
            </a:r>
            <a:r>
              <a:rPr lang="pt-PT" sz="2000" i="1" dirty="0" smtClean="0"/>
              <a:t> al</a:t>
            </a:r>
            <a:r>
              <a:rPr lang="pt-PT" sz="2000" dirty="0" smtClean="0"/>
              <a:t>., 2003).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2000" dirty="0" smtClean="0"/>
              <a:t>Apesar destes factos, a atividade relacionada com F&amp;A tem aumentado, com valores de $1.9 triliões em 2004 (</a:t>
            </a:r>
            <a:r>
              <a:rPr lang="pt-PT" sz="2000" dirty="0" err="1" smtClean="0"/>
              <a:t>Cartwright</a:t>
            </a:r>
            <a:r>
              <a:rPr lang="pt-PT" sz="2000" dirty="0" smtClean="0"/>
              <a:t> e Schoenberg, 2006) a valores de $4.35 triliões em 2007 (Reuters, 2008).</a:t>
            </a:r>
            <a:endParaRPr lang="pt-PT" sz="20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Fusões e Aquisições - Principais Motivações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/>
              <a:t>Existem 4 </a:t>
            </a:r>
            <a:r>
              <a:rPr lang="pt-PT" sz="1800" dirty="0" smtClean="0"/>
              <a:t>motivos essenciais para se avançar para uma Fusão ou Aquisição, na ótica dos CEOs (Devers </a:t>
            </a:r>
            <a:r>
              <a:rPr lang="pt-PT" sz="1800" i="1" dirty="0" smtClean="0"/>
              <a:t>et al.</a:t>
            </a:r>
            <a:r>
              <a:rPr lang="pt-PT" sz="1800" dirty="0" smtClean="0"/>
              <a:t>, 2013):</a:t>
            </a:r>
          </a:p>
          <a:p>
            <a:pPr algn="just">
              <a:buNone/>
            </a:pPr>
            <a:endParaRPr lang="pt-PT" sz="18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PT" sz="1800" dirty="0" smtClean="0"/>
              <a:t>A oportunidade de terem acesso a oportunidades de sinergia externas (</a:t>
            </a:r>
            <a:r>
              <a:rPr lang="en-US" sz="1800" dirty="0" err="1" smtClean="0"/>
              <a:t>Hitt</a:t>
            </a:r>
            <a:r>
              <a:rPr lang="en-US" sz="1800" dirty="0" smtClean="0"/>
              <a:t>, Ireland e Harrison, 2001; Mahoney </a:t>
            </a:r>
            <a:r>
              <a:rPr lang="en-US" sz="1800" i="1" dirty="0" smtClean="0"/>
              <a:t>et al.</a:t>
            </a:r>
            <a:r>
              <a:rPr lang="en-US" sz="1800" dirty="0" smtClean="0"/>
              <a:t>, 1993);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00" dirty="0" smtClean="0"/>
              <a:t>Acesso a Informação privilegiada (</a:t>
            </a:r>
            <a:r>
              <a:rPr lang="pt-PT" sz="1800" dirty="0" err="1" smtClean="0"/>
              <a:t>McNamara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., 2008);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00" dirty="0" smtClean="0"/>
              <a:t>Aumentar poder de mercado, através de uma eventual aquisição (</a:t>
            </a:r>
            <a:r>
              <a:rPr lang="pt-PT" sz="1800" dirty="0" err="1" smtClean="0"/>
              <a:t>Holcomb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., 2006; Kim e </a:t>
            </a:r>
            <a:r>
              <a:rPr lang="pt-PT" sz="1800" dirty="0" err="1" smtClean="0"/>
              <a:t>Singal</a:t>
            </a:r>
            <a:r>
              <a:rPr lang="pt-PT" sz="1800" dirty="0" smtClean="0"/>
              <a:t>, 1993; </a:t>
            </a:r>
            <a:r>
              <a:rPr lang="pt-PT" sz="1800" dirty="0" err="1" smtClean="0"/>
              <a:t>Prager</a:t>
            </a:r>
            <a:r>
              <a:rPr lang="pt-PT" sz="1800" dirty="0" smtClean="0"/>
              <a:t>, 1992);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00" dirty="0" smtClean="0"/>
              <a:t>Tendências arrogantes (“egos”) dos próprios gestores, que acreditam com isso criar valor para a empresa </a:t>
            </a:r>
            <a:r>
              <a:rPr lang="en-US" sz="1800" dirty="0" smtClean="0"/>
              <a:t>(</a:t>
            </a:r>
            <a:r>
              <a:rPr lang="en-US" sz="1800" dirty="0" err="1" smtClean="0"/>
              <a:t>Cannella</a:t>
            </a:r>
            <a:r>
              <a:rPr lang="en-US" sz="1800" dirty="0" smtClean="0"/>
              <a:t> e </a:t>
            </a:r>
            <a:r>
              <a:rPr lang="en-US" sz="1800" dirty="0" err="1" smtClean="0"/>
              <a:t>Hambrick</a:t>
            </a:r>
            <a:r>
              <a:rPr lang="en-US" sz="1800" dirty="0" smtClean="0"/>
              <a:t>, 1993; Hayward e </a:t>
            </a:r>
            <a:r>
              <a:rPr lang="en-US" sz="1800" dirty="0" err="1" smtClean="0"/>
              <a:t>Hambrick</a:t>
            </a:r>
            <a:r>
              <a:rPr lang="en-US" sz="1800" dirty="0" smtClean="0"/>
              <a:t>, 1997; Roll, 1986).</a:t>
            </a:r>
            <a:endParaRPr lang="pt-PT" sz="1800" dirty="0" smtClean="0"/>
          </a:p>
          <a:p>
            <a:pPr marL="457200" indent="-457200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Fusões - Motivações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sz="2000" dirty="0" smtClean="0"/>
              <a:t>Relacionadas com Sinergias e </a:t>
            </a:r>
            <a:r>
              <a:rPr lang="pt-PT" sz="2000" dirty="0" err="1" smtClean="0"/>
              <a:t>Market</a:t>
            </a:r>
            <a:r>
              <a:rPr lang="pt-PT" sz="2000" dirty="0" smtClean="0"/>
              <a:t>-Timings – “Oportunidades” (</a:t>
            </a:r>
            <a:r>
              <a:rPr lang="en-US" sz="2000" dirty="0" err="1" smtClean="0"/>
              <a:t>Hodgkinson</a:t>
            </a:r>
            <a:r>
              <a:rPr lang="pt-PT" sz="2000" dirty="0" smtClean="0"/>
              <a:t> </a:t>
            </a:r>
            <a:r>
              <a:rPr lang="en-US" sz="2000" dirty="0" smtClean="0"/>
              <a:t>e </a:t>
            </a:r>
            <a:r>
              <a:rPr lang="en-US" sz="2000" dirty="0" err="1" smtClean="0"/>
              <a:t>Partington</a:t>
            </a:r>
            <a:r>
              <a:rPr lang="en-US" sz="2000" dirty="0" smtClean="0"/>
              <a:t>, 2008; Arnold e Parker, 2009);</a:t>
            </a:r>
            <a:endParaRPr lang="pt-PT" sz="2000" dirty="0" smtClean="0"/>
          </a:p>
          <a:p>
            <a:pPr algn="just"/>
            <a:r>
              <a:rPr lang="pt-PT" sz="2000" dirty="0" smtClean="0"/>
              <a:t>Aumentar a diversificação Corporativa, permitindo à empresa alcançar um desempenho operacional mais estável (</a:t>
            </a:r>
            <a:r>
              <a:rPr lang="en-US" sz="2000" dirty="0" err="1" smtClean="0"/>
              <a:t>Amihud</a:t>
            </a:r>
            <a:r>
              <a:rPr lang="en-US" sz="2000" dirty="0" smtClean="0"/>
              <a:t> e Lev, 1981);</a:t>
            </a:r>
          </a:p>
          <a:p>
            <a:pPr algn="just"/>
            <a:r>
              <a:rPr lang="pt-PT" sz="2000" dirty="0" smtClean="0"/>
              <a:t>Aumentar o crescimento a longo prazo da Empresa adquirida e simultaneamente aumentar a segurança do emprego dos Gestores (</a:t>
            </a:r>
            <a:r>
              <a:rPr lang="en-US" sz="2000" dirty="0" err="1" smtClean="0"/>
              <a:t>Shleifer</a:t>
            </a:r>
            <a:r>
              <a:rPr lang="en-US" sz="2000" dirty="0" smtClean="0"/>
              <a:t> e </a:t>
            </a:r>
            <a:r>
              <a:rPr lang="en-US" sz="2000" dirty="0" err="1" smtClean="0"/>
              <a:t>Vishny</a:t>
            </a:r>
            <a:r>
              <a:rPr lang="en-US" sz="2000" dirty="0" smtClean="0"/>
              <a:t>, 1989)</a:t>
            </a:r>
            <a:r>
              <a:rPr lang="pt-PT" sz="2000" dirty="0" smtClean="0"/>
              <a:t>;</a:t>
            </a:r>
          </a:p>
          <a:p>
            <a:pPr algn="just"/>
            <a:r>
              <a:rPr lang="pt-PT" sz="2000" dirty="0" smtClean="0"/>
              <a:t>Diversificar o Risco Pessoal (</a:t>
            </a:r>
            <a:r>
              <a:rPr lang="en-US" sz="2000" dirty="0" err="1" smtClean="0"/>
              <a:t>Hoskisson</a:t>
            </a:r>
            <a:r>
              <a:rPr lang="en-US" sz="2000" dirty="0" smtClean="0"/>
              <a:t> e Turk, 1990);</a:t>
            </a:r>
          </a:p>
          <a:p>
            <a:pPr algn="just"/>
            <a:r>
              <a:rPr lang="en-US" sz="2000" dirty="0" err="1" smtClean="0"/>
              <a:t>Aumentar</a:t>
            </a:r>
            <a:r>
              <a:rPr lang="en-US" sz="2000" dirty="0" smtClean="0"/>
              <a:t> a </a:t>
            </a:r>
            <a:r>
              <a:rPr lang="en-US" sz="2000" dirty="0" err="1" smtClean="0"/>
              <a:t>eficiência</a:t>
            </a:r>
            <a:r>
              <a:rPr lang="en-US" sz="2000" dirty="0" smtClean="0"/>
              <a:t> </a:t>
            </a:r>
            <a:r>
              <a:rPr lang="en-US" sz="2000" dirty="0" err="1" smtClean="0"/>
              <a:t>operacional</a:t>
            </a:r>
            <a:r>
              <a:rPr lang="en-US" sz="2000" dirty="0" smtClean="0"/>
              <a:t> (</a:t>
            </a:r>
            <a:r>
              <a:rPr lang="pt-PT" sz="2000" dirty="0" err="1" smtClean="0"/>
              <a:t>Healy</a:t>
            </a:r>
            <a:r>
              <a:rPr lang="pt-PT" sz="2000" dirty="0" smtClean="0"/>
              <a:t> </a:t>
            </a:r>
            <a:r>
              <a:rPr lang="pt-PT" sz="2000" i="1" dirty="0" err="1" smtClean="0"/>
              <a:t>et</a:t>
            </a:r>
            <a:r>
              <a:rPr lang="pt-PT" sz="2000" i="1" dirty="0" smtClean="0"/>
              <a:t> al</a:t>
            </a:r>
            <a:r>
              <a:rPr lang="pt-PT" sz="2000" dirty="0" smtClean="0"/>
              <a:t>., 1992);</a:t>
            </a:r>
          </a:p>
          <a:p>
            <a:pPr algn="just"/>
            <a:r>
              <a:rPr lang="pt-PT" sz="2000" dirty="0" smtClean="0"/>
              <a:t>Sinergias Financeiras (Ghosh e Jain, 2000).</a:t>
            </a:r>
          </a:p>
          <a:p>
            <a:pPr algn="just"/>
            <a:endParaRPr lang="en-US" sz="2000" dirty="0" smtClean="0"/>
          </a:p>
          <a:p>
            <a:pPr algn="just"/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Fusões - Problemas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1800" dirty="0" smtClean="0"/>
              <a:t>Inibidores da agilidade estratégica (“</a:t>
            </a:r>
            <a:r>
              <a:rPr lang="pt-PT" sz="1800" dirty="0" err="1" smtClean="0"/>
              <a:t>strategic</a:t>
            </a:r>
            <a:r>
              <a:rPr lang="pt-PT" sz="1800" dirty="0" smtClean="0"/>
              <a:t> </a:t>
            </a:r>
            <a:r>
              <a:rPr lang="pt-PT" sz="1800" dirty="0" err="1" smtClean="0"/>
              <a:t>agility</a:t>
            </a:r>
            <a:r>
              <a:rPr lang="pt-PT" sz="1800" dirty="0" smtClean="0"/>
              <a:t>”), por causa dos problemas complexos e dificuldades inerentes aos processos de integração (</a:t>
            </a:r>
            <a:r>
              <a:rPr lang="pt-PT" sz="1800" dirty="0" err="1" smtClean="0"/>
              <a:t>Brueller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., 2014);</a:t>
            </a:r>
          </a:p>
          <a:p>
            <a:r>
              <a:rPr lang="pt-PT" sz="1800" dirty="0" smtClean="0"/>
              <a:t>Inadequação estratégica e cultural </a:t>
            </a:r>
            <a:r>
              <a:rPr lang="en-US" sz="1800" dirty="0" smtClean="0"/>
              <a:t>(Cartwright e Schoenberg, 2006)</a:t>
            </a:r>
            <a:r>
              <a:rPr lang="pt-PT" sz="1800" dirty="0" smtClean="0"/>
              <a:t>;</a:t>
            </a:r>
          </a:p>
          <a:p>
            <a:r>
              <a:rPr lang="pt-PT" sz="1800" dirty="0" err="1" smtClean="0"/>
              <a:t>Market</a:t>
            </a:r>
            <a:r>
              <a:rPr lang="pt-PT" sz="1800" dirty="0" smtClean="0"/>
              <a:t>-timing – que poderá inflacionar o processo de fusão (</a:t>
            </a:r>
            <a:r>
              <a:rPr lang="en-US" sz="1800" dirty="0" err="1" smtClean="0"/>
              <a:t>Hodgkinson</a:t>
            </a:r>
            <a:r>
              <a:rPr lang="pt-PT" sz="1800" dirty="0" smtClean="0"/>
              <a:t> </a:t>
            </a:r>
            <a:r>
              <a:rPr lang="en-US" sz="1800" dirty="0" smtClean="0"/>
              <a:t>e </a:t>
            </a:r>
            <a:r>
              <a:rPr lang="en-US" sz="1800" dirty="0" err="1" smtClean="0"/>
              <a:t>Partington</a:t>
            </a:r>
            <a:r>
              <a:rPr lang="en-US" sz="1800" dirty="0" smtClean="0"/>
              <a:t>, 2008)</a:t>
            </a:r>
            <a:r>
              <a:rPr lang="pt-PT" sz="1800" dirty="0" smtClean="0"/>
              <a:t>;</a:t>
            </a:r>
          </a:p>
          <a:p>
            <a:r>
              <a:rPr lang="pt-PT" sz="1800" dirty="0" smtClean="0"/>
              <a:t>Interesse Pessoal – </a:t>
            </a:r>
            <a:r>
              <a:rPr lang="pt-PT" sz="1800" dirty="0" err="1" smtClean="0"/>
              <a:t>Shanmin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 (2009) mostraram que o propósito de executivos de grandes empresa em lançar uma aquisição é obter benefícios pessoais (aumento salarial, bónus);</a:t>
            </a:r>
            <a:br>
              <a:rPr lang="pt-PT" sz="1800" dirty="0" smtClean="0"/>
            </a:br>
            <a:endParaRPr lang="pt-PT" sz="1800" dirty="0" smtClean="0"/>
          </a:p>
          <a:p>
            <a:r>
              <a:rPr lang="en-US" sz="1800" dirty="0" err="1" smtClean="0"/>
              <a:t>Arrogância</a:t>
            </a:r>
            <a:r>
              <a:rPr lang="en-US" sz="1800" dirty="0" smtClean="0"/>
              <a:t> e ego dos </a:t>
            </a:r>
            <a:r>
              <a:rPr lang="en-US" sz="1800" dirty="0" err="1" smtClean="0"/>
              <a:t>gestores</a:t>
            </a:r>
            <a:r>
              <a:rPr lang="en-US" sz="1800" dirty="0" smtClean="0"/>
              <a:t> - “Hubris” (Roll, 1986).</a:t>
            </a:r>
          </a:p>
          <a:p>
            <a:endParaRPr lang="en-US" sz="1800" dirty="0" smtClean="0"/>
          </a:p>
          <a:p>
            <a:endParaRPr lang="pt-PT" sz="1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5" name="Seta curvada à esquerda 4"/>
          <p:cNvSpPr/>
          <p:nvPr/>
        </p:nvSpPr>
        <p:spPr>
          <a:xfrm>
            <a:off x="7668344" y="4149080"/>
            <a:ext cx="504056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6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Aquisições - Motivações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sz="1800" dirty="0" smtClean="0"/>
              <a:t>Aumento do poder de mercado </a:t>
            </a:r>
            <a:r>
              <a:rPr lang="en-US" sz="1800" dirty="0" smtClean="0"/>
              <a:t>(Nguyen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2013)</a:t>
            </a:r>
            <a:r>
              <a:rPr lang="pt-PT" sz="1800" dirty="0" smtClean="0"/>
              <a:t>;</a:t>
            </a:r>
          </a:p>
          <a:p>
            <a:r>
              <a:rPr lang="pt-PT" sz="1800" dirty="0" smtClean="0"/>
              <a:t>Resposta a “choques industriais” </a:t>
            </a:r>
            <a:r>
              <a:rPr lang="en-US" sz="1800" dirty="0" smtClean="0"/>
              <a:t>(Nguyen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2013)</a:t>
            </a:r>
            <a:r>
              <a:rPr lang="pt-PT" sz="1800" dirty="0" smtClean="0"/>
              <a:t>;</a:t>
            </a:r>
          </a:p>
          <a:p>
            <a:r>
              <a:rPr lang="pt-PT" sz="1800" dirty="0" smtClean="0"/>
              <a:t>Resposta a economias de escala </a:t>
            </a:r>
            <a:r>
              <a:rPr lang="en-US" sz="1800" dirty="0" smtClean="0"/>
              <a:t>(Nguyen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2013)</a:t>
            </a:r>
            <a:r>
              <a:rPr lang="pt-PT" sz="1800" dirty="0" smtClean="0"/>
              <a:t>;</a:t>
            </a:r>
          </a:p>
          <a:p>
            <a:r>
              <a:rPr lang="pt-PT" sz="1800" dirty="0" smtClean="0"/>
              <a:t>Aumentar eficiência operacional (</a:t>
            </a:r>
            <a:r>
              <a:rPr lang="pt-PT" sz="1800" dirty="0" err="1" smtClean="0"/>
              <a:t>Healy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., 1992);</a:t>
            </a:r>
          </a:p>
          <a:p>
            <a:r>
              <a:rPr lang="pt-PT" sz="1800" dirty="0" smtClean="0"/>
              <a:t>Penetração noutros mercados – alargar a sua oferta de produtos (p.e. gama </a:t>
            </a:r>
            <a:r>
              <a:rPr lang="pt-PT" sz="1800" dirty="0" err="1" smtClean="0"/>
              <a:t>Low</a:t>
            </a:r>
            <a:r>
              <a:rPr lang="pt-PT" sz="1800" dirty="0" smtClean="0"/>
              <a:t> </a:t>
            </a:r>
            <a:r>
              <a:rPr lang="pt-PT" sz="1800" dirty="0" err="1" smtClean="0"/>
              <a:t>Cost</a:t>
            </a:r>
            <a:r>
              <a:rPr lang="pt-PT" sz="1800" dirty="0" smtClean="0"/>
              <a:t>) (</a:t>
            </a:r>
            <a:r>
              <a:rPr lang="en-US" sz="1800" dirty="0" err="1" smtClean="0"/>
              <a:t>Brueller</a:t>
            </a:r>
            <a:r>
              <a:rPr lang="en-US" sz="1800" dirty="0" smtClean="0"/>
              <a:t> </a:t>
            </a:r>
            <a:r>
              <a:rPr lang="en-US" sz="1800" i="1" dirty="0" smtClean="0"/>
              <a:t>et al.</a:t>
            </a:r>
            <a:r>
              <a:rPr lang="en-US" sz="1800" dirty="0" smtClean="0"/>
              <a:t>, 2014);</a:t>
            </a:r>
          </a:p>
          <a:p>
            <a:r>
              <a:rPr lang="pt-PT" sz="1800" dirty="0" smtClean="0"/>
              <a:t>Aumentar a escala da empresa, o número de empregados e complexidade de gestão (estes indicadores, muitas vezes, são a base dos níveis salariais) </a:t>
            </a:r>
            <a:r>
              <a:rPr lang="en-US" sz="1800" dirty="0" smtClean="0"/>
              <a:t>(</a:t>
            </a:r>
            <a:r>
              <a:rPr lang="en-US" sz="1800" dirty="0" err="1" smtClean="0"/>
              <a:t>Brueller</a:t>
            </a:r>
            <a:r>
              <a:rPr lang="en-US" sz="1800" dirty="0" smtClean="0"/>
              <a:t>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2014)</a:t>
            </a:r>
            <a:r>
              <a:rPr lang="pt-PT" sz="1800" dirty="0" smtClean="0"/>
              <a:t>;</a:t>
            </a:r>
          </a:p>
          <a:p>
            <a:r>
              <a:rPr lang="pt-PT" sz="1800" dirty="0" smtClean="0"/>
              <a:t>Interesse Pessoal – </a:t>
            </a:r>
            <a:r>
              <a:rPr lang="pt-PT" sz="1800" dirty="0" err="1" smtClean="0"/>
              <a:t>Shanmin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 (2009) mostraram que o propósito de executivos de grandes empresas em lançar uma aquisição é obter benefícios pessoais (aumento salarial, bónus).</a:t>
            </a:r>
            <a:br>
              <a:rPr lang="pt-PT" sz="1800" dirty="0" smtClean="0"/>
            </a:br>
            <a:endParaRPr lang="pt-PT" sz="1800" dirty="0" smtClean="0"/>
          </a:p>
          <a:p>
            <a:r>
              <a:rPr lang="en-US" sz="1800" dirty="0" err="1" smtClean="0"/>
              <a:t>Arrogância</a:t>
            </a:r>
            <a:r>
              <a:rPr lang="en-US" sz="1800" dirty="0" smtClean="0"/>
              <a:t> e ego dos </a:t>
            </a:r>
            <a:r>
              <a:rPr lang="en-US" sz="1800" dirty="0" err="1" smtClean="0"/>
              <a:t>gestores</a:t>
            </a:r>
            <a:r>
              <a:rPr lang="en-US" sz="1800" dirty="0" smtClean="0"/>
              <a:t> - “Hubris” (Roll, 1986).</a:t>
            </a:r>
          </a:p>
          <a:p>
            <a:endParaRPr lang="pt-PT" dirty="0"/>
          </a:p>
        </p:txBody>
      </p:sp>
      <p:sp>
        <p:nvSpPr>
          <p:cNvPr id="5" name="Seta curvada à esquerda 4"/>
          <p:cNvSpPr/>
          <p:nvPr/>
        </p:nvSpPr>
        <p:spPr>
          <a:xfrm>
            <a:off x="8028384" y="4797152"/>
            <a:ext cx="504056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7092280" y="4149080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 A formulação estratégica numa organização poderá passar por várias opções:</a:t>
            </a:r>
          </a:p>
          <a:p>
            <a:pPr marL="0" indent="0">
              <a:buNone/>
            </a:pPr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03388265"/>
              </p:ext>
            </p:extLst>
          </p:nvPr>
        </p:nvGraphicFramePr>
        <p:xfrm>
          <a:off x="0" y="2204864"/>
          <a:ext cx="88204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41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Aquisições - Problemas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1800" dirty="0" smtClean="0"/>
              <a:t>Grande quantidade de recursos envolvidos (</a:t>
            </a:r>
            <a:r>
              <a:rPr lang="pt-PT" sz="1800" dirty="0" err="1" smtClean="0"/>
              <a:t>Brueller</a:t>
            </a:r>
            <a:r>
              <a:rPr lang="pt-PT" sz="1800" dirty="0" smtClean="0"/>
              <a:t> </a:t>
            </a:r>
            <a:r>
              <a:rPr lang="pt-PT" sz="1800" i="1" dirty="0" err="1" smtClean="0"/>
              <a:t>et</a:t>
            </a:r>
            <a:r>
              <a:rPr lang="pt-PT" sz="1800" i="1" dirty="0" smtClean="0"/>
              <a:t> al</a:t>
            </a:r>
            <a:r>
              <a:rPr lang="pt-PT" sz="1800" dirty="0" smtClean="0"/>
              <a:t>., 2014);</a:t>
            </a:r>
          </a:p>
          <a:p>
            <a:r>
              <a:rPr lang="pt-PT" sz="1800" dirty="0" smtClean="0"/>
              <a:t>Não existência de recursos humanos capazes (má gestão de RH) </a:t>
            </a:r>
            <a:r>
              <a:rPr lang="en-US" sz="1800" dirty="0" smtClean="0"/>
              <a:t>(</a:t>
            </a:r>
            <a:r>
              <a:rPr lang="en-US" sz="1800" dirty="0" err="1" smtClean="0"/>
              <a:t>Brueller</a:t>
            </a:r>
            <a:r>
              <a:rPr lang="en-US" sz="1800" dirty="0" smtClean="0"/>
              <a:t>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2014);</a:t>
            </a:r>
          </a:p>
          <a:p>
            <a:r>
              <a:rPr lang="en-US" sz="1800" dirty="0" err="1" smtClean="0"/>
              <a:t>Integração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Gestão</a:t>
            </a:r>
            <a:r>
              <a:rPr lang="en-US" sz="1800" dirty="0" smtClean="0"/>
              <a:t> de </a:t>
            </a:r>
            <a:r>
              <a:rPr lang="en-US" sz="1800" dirty="0" err="1" smtClean="0"/>
              <a:t>topo</a:t>
            </a:r>
            <a:r>
              <a:rPr lang="en-US" sz="1800" dirty="0" smtClean="0"/>
              <a:t> no </a:t>
            </a:r>
            <a:r>
              <a:rPr lang="en-US" sz="1800" dirty="0" err="1" smtClean="0"/>
              <a:t>processo</a:t>
            </a:r>
            <a:r>
              <a:rPr lang="en-US" sz="1800" dirty="0" smtClean="0"/>
              <a:t> – </a:t>
            </a:r>
            <a:r>
              <a:rPr lang="en-US" sz="1800" dirty="0" err="1" smtClean="0"/>
              <a:t>muitas</a:t>
            </a:r>
            <a:r>
              <a:rPr lang="en-US" sz="1800" dirty="0" smtClean="0"/>
              <a:t> </a:t>
            </a:r>
            <a:r>
              <a:rPr lang="en-US" sz="1800" dirty="0" err="1" smtClean="0"/>
              <a:t>vezes</a:t>
            </a:r>
            <a:r>
              <a:rPr lang="en-US" sz="1800" dirty="0" smtClean="0"/>
              <a:t> </a:t>
            </a:r>
            <a:r>
              <a:rPr lang="en-US" sz="1800" dirty="0" err="1" smtClean="0"/>
              <a:t>geradora</a:t>
            </a:r>
            <a:r>
              <a:rPr lang="en-US" sz="1800" dirty="0" smtClean="0"/>
              <a:t> de </a:t>
            </a:r>
            <a:r>
              <a:rPr lang="en-US" sz="1800" dirty="0" err="1" smtClean="0"/>
              <a:t>conflitos</a:t>
            </a:r>
            <a:r>
              <a:rPr lang="en-US" sz="1800" dirty="0" smtClean="0"/>
              <a:t> (Krug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2015);</a:t>
            </a:r>
          </a:p>
          <a:p>
            <a:r>
              <a:rPr lang="pt-PT" sz="1800" dirty="0" smtClean="0"/>
              <a:t>Falta de habilidade estratégica, por parte das empresas (</a:t>
            </a:r>
            <a:r>
              <a:rPr lang="en-US" sz="1800" dirty="0" err="1" smtClean="0"/>
              <a:t>Brueller</a:t>
            </a:r>
            <a:r>
              <a:rPr lang="en-US" sz="1800" dirty="0" smtClean="0"/>
              <a:t>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2014);</a:t>
            </a:r>
          </a:p>
          <a:p>
            <a:r>
              <a:rPr lang="pt-PT" sz="1800" dirty="0" smtClean="0"/>
              <a:t>Distanciamento</a:t>
            </a:r>
            <a:r>
              <a:rPr lang="en-US" sz="1800" dirty="0" smtClean="0"/>
              <a:t> entre as </a:t>
            </a:r>
            <a:r>
              <a:rPr lang="en-US" sz="1800" dirty="0" err="1" smtClean="0"/>
              <a:t>duas</a:t>
            </a:r>
            <a:r>
              <a:rPr lang="en-US" sz="1800" dirty="0" smtClean="0"/>
              <a:t>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pt-PT" sz="1800" dirty="0" smtClean="0"/>
              <a:t>(</a:t>
            </a:r>
            <a:r>
              <a:rPr lang="en-US" sz="1800" dirty="0" err="1" smtClean="0"/>
              <a:t>Brueller</a:t>
            </a:r>
            <a:r>
              <a:rPr lang="en-US" sz="1800" dirty="0" smtClean="0"/>
              <a:t> </a:t>
            </a:r>
            <a:r>
              <a:rPr lang="en-US" sz="1800" i="1" dirty="0" smtClean="0"/>
              <a:t>et al</a:t>
            </a:r>
            <a:r>
              <a:rPr lang="en-US" sz="1800" dirty="0" smtClean="0"/>
              <a:t>., 2014);</a:t>
            </a:r>
          </a:p>
          <a:p>
            <a:r>
              <a:rPr lang="en-US" sz="1800" dirty="0" smtClean="0"/>
              <a:t>Market-timing (</a:t>
            </a:r>
            <a:r>
              <a:rPr lang="pt-PT" sz="1800" dirty="0" err="1" smtClean="0"/>
              <a:t>Shleifer</a:t>
            </a:r>
            <a:r>
              <a:rPr lang="pt-PT" sz="1800" dirty="0" smtClean="0"/>
              <a:t> e </a:t>
            </a:r>
            <a:r>
              <a:rPr lang="pt-PT" sz="1800" dirty="0" err="1" smtClean="0"/>
              <a:t>Vishny</a:t>
            </a:r>
            <a:r>
              <a:rPr lang="pt-PT" sz="1800" dirty="0" smtClean="0"/>
              <a:t>, 2003)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Mau “</a:t>
            </a:r>
            <a:r>
              <a:rPr lang="en-US" sz="1800" dirty="0" err="1" smtClean="0"/>
              <a:t>trabalho</a:t>
            </a:r>
            <a:r>
              <a:rPr lang="en-US" sz="1800" dirty="0" smtClean="0"/>
              <a:t> de casa”;</a:t>
            </a:r>
          </a:p>
          <a:p>
            <a:r>
              <a:rPr lang="pt-PT" sz="1800" dirty="0" smtClean="0"/>
              <a:t>Excesso de Confiança, por parte dos gestores de topo (</a:t>
            </a:r>
            <a:r>
              <a:rPr lang="en-US" sz="1800" dirty="0" smtClean="0"/>
              <a:t>Roll, 1986);</a:t>
            </a:r>
          </a:p>
          <a:p>
            <a:r>
              <a:rPr lang="en-US" sz="1800" dirty="0" err="1" smtClean="0"/>
              <a:t>Arrogância</a:t>
            </a:r>
            <a:r>
              <a:rPr lang="en-US" sz="1800" dirty="0" smtClean="0"/>
              <a:t> e ego dos </a:t>
            </a:r>
            <a:r>
              <a:rPr lang="en-US" sz="1800" dirty="0" err="1" smtClean="0"/>
              <a:t>gestores</a:t>
            </a:r>
            <a:r>
              <a:rPr lang="en-US" sz="1800" dirty="0" smtClean="0"/>
              <a:t> - “Hubris” (Roll, 1986).</a:t>
            </a:r>
            <a:endParaRPr lang="pt-PT" sz="1800" dirty="0" smtClean="0"/>
          </a:p>
          <a:p>
            <a:r>
              <a:rPr lang="pt-PT" sz="1800" dirty="0" smtClean="0"/>
              <a:t>Inadequação estratégica e cultural </a:t>
            </a:r>
            <a:r>
              <a:rPr lang="en-US" sz="1800" dirty="0" smtClean="0"/>
              <a:t>(Cartwright e Schoenberg, 2006)</a:t>
            </a:r>
            <a:r>
              <a:rPr lang="pt-PT" sz="1800" dirty="0" smtClean="0"/>
              <a:t>.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eta curvada à esquerda 3"/>
          <p:cNvSpPr/>
          <p:nvPr/>
        </p:nvSpPr>
        <p:spPr>
          <a:xfrm>
            <a:off x="7812360" y="4365104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6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Dados Factuais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sz="2000" dirty="0" smtClean="0"/>
          </a:p>
          <a:p>
            <a:r>
              <a:rPr lang="pt-PT" sz="2000" dirty="0" smtClean="0"/>
              <a:t>Fusões e Aquisições com apenas um motivo-base para acontecer são pouco comuns (</a:t>
            </a:r>
            <a:r>
              <a:rPr lang="en-US" sz="2000" dirty="0" smtClean="0"/>
              <a:t>Nguyen </a:t>
            </a:r>
            <a:r>
              <a:rPr lang="en-US" sz="2000" i="1" dirty="0" smtClean="0"/>
              <a:t>et al.</a:t>
            </a:r>
            <a:r>
              <a:rPr lang="en-US" sz="2000" dirty="0" smtClean="0"/>
              <a:t>, 2013)</a:t>
            </a:r>
            <a:r>
              <a:rPr lang="pt-PT" sz="2000" dirty="0" smtClean="0"/>
              <a:t>.</a:t>
            </a:r>
          </a:p>
          <a:p>
            <a:endParaRPr lang="pt-PT" sz="2000" dirty="0" smtClean="0"/>
          </a:p>
          <a:p>
            <a:r>
              <a:rPr lang="pt-PT" sz="2000" dirty="0" smtClean="0"/>
              <a:t>Num estudo realizado por estes autores</a:t>
            </a:r>
            <a:r>
              <a:rPr lang="en-US" sz="2000" dirty="0" smtClean="0"/>
              <a:t>, de um total d</a:t>
            </a:r>
            <a:r>
              <a:rPr lang="pt-PT" sz="2000" dirty="0" smtClean="0"/>
              <a:t>e 3520 fusões: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PT" sz="2000" dirty="0" smtClean="0"/>
              <a:t>78% tiveram por base pelo menos 2 motivos;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PT" sz="2000" dirty="0" smtClean="0"/>
              <a:t>73% estão relacionadas com </a:t>
            </a:r>
            <a:r>
              <a:rPr lang="pt-PT" sz="2000" i="1" dirty="0" err="1" smtClean="0"/>
              <a:t>Market</a:t>
            </a:r>
            <a:r>
              <a:rPr lang="pt-PT" sz="2000" i="1" dirty="0" smtClean="0"/>
              <a:t>-Timing</a:t>
            </a:r>
            <a:r>
              <a:rPr lang="pt-PT" sz="2000" dirty="0" smtClean="0"/>
              <a:t>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PT" sz="2000" dirty="0" smtClean="0"/>
              <a:t>59% estão relacionadas com motivos empresariais e egos dos Gestores;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PT" sz="2000" dirty="0" smtClean="0"/>
              <a:t>3% estão relacionados com respostas aos choques industriais e económicos.</a:t>
            </a:r>
            <a:endParaRPr lang="pt-PT" sz="20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Reestruturações </a:t>
            </a:r>
            <a:r>
              <a:rPr lang="pt-PT" dirty="0" smtClean="0"/>
              <a:t>- Motivações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2600" dirty="0"/>
              <a:t>Reestruturação organizacional</a:t>
            </a:r>
          </a:p>
          <a:p>
            <a:pPr lvl="1"/>
            <a:r>
              <a:rPr lang="pt-PT" sz="1800" dirty="0"/>
              <a:t>Aumentar </a:t>
            </a:r>
            <a:r>
              <a:rPr lang="pt-PT" sz="1800" dirty="0" smtClean="0"/>
              <a:t>a rentabilidade </a:t>
            </a:r>
            <a:r>
              <a:rPr lang="pt-PT" sz="1800" dirty="0"/>
              <a:t>(Norley </a:t>
            </a:r>
            <a:r>
              <a:rPr lang="pt-PT" sz="1800" i="1" dirty="0"/>
              <a:t>et al</a:t>
            </a:r>
            <a:r>
              <a:rPr lang="pt-PT" sz="1800" dirty="0"/>
              <a:t>., 2001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/>
              <a:t>Mudança na admninistração (Norley </a:t>
            </a:r>
            <a:r>
              <a:rPr lang="pt-PT" sz="1800" i="1" dirty="0"/>
              <a:t>et al., </a:t>
            </a:r>
            <a:r>
              <a:rPr lang="pt-PT" sz="1800" dirty="0"/>
              <a:t>2001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/>
              <a:t>Cisão da organização (Norley </a:t>
            </a:r>
            <a:r>
              <a:rPr lang="pt-PT" sz="1800" i="1" dirty="0"/>
              <a:t>et al., </a:t>
            </a:r>
            <a:r>
              <a:rPr lang="pt-PT" sz="1800" dirty="0"/>
              <a:t>2001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/>
              <a:t>Resposta a uma crise ou mudança no negócio como, falência, reposicionamento (Norley </a:t>
            </a:r>
            <a:r>
              <a:rPr lang="pt-PT" sz="1800" i="1" dirty="0"/>
              <a:t>et al., </a:t>
            </a:r>
            <a:r>
              <a:rPr lang="pt-PT" sz="1800" dirty="0"/>
              <a:t>2001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/>
              <a:t>Tornar-se </a:t>
            </a:r>
            <a:r>
              <a:rPr lang="pt-PT" sz="1800" dirty="0" smtClean="0"/>
              <a:t>mais </a:t>
            </a:r>
            <a:r>
              <a:rPr lang="pt-PT" sz="1800" dirty="0"/>
              <a:t>eficiente e </a:t>
            </a:r>
            <a:r>
              <a:rPr lang="pt-PT" sz="1800" dirty="0" smtClean="0"/>
              <a:t>organizada (</a:t>
            </a:r>
            <a:r>
              <a:rPr lang="pt-PT" sz="1800" dirty="0" err="1" smtClean="0"/>
              <a:t>Norley</a:t>
            </a:r>
            <a:r>
              <a:rPr lang="pt-PT" sz="1800" dirty="0" smtClean="0"/>
              <a:t> </a:t>
            </a:r>
            <a:r>
              <a:rPr lang="pt-PT" sz="1800" i="1" dirty="0"/>
              <a:t>et al., </a:t>
            </a:r>
            <a:r>
              <a:rPr lang="pt-PT" sz="1800" dirty="0"/>
              <a:t>2001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/>
              <a:t>Focada no seu mercado alvo,  tendo um plano estratégico e financeiro. (Norley </a:t>
            </a:r>
            <a:r>
              <a:rPr lang="pt-PT" sz="1800" i="1" dirty="0"/>
              <a:t>et al., </a:t>
            </a:r>
            <a:r>
              <a:rPr lang="pt-PT" sz="1800" dirty="0"/>
              <a:t>2001)</a:t>
            </a:r>
          </a:p>
          <a:p>
            <a:pPr lvl="1"/>
            <a:r>
              <a:rPr lang="pt-PT" sz="1800" dirty="0"/>
              <a:t>Novas competências e capacidades são necessárias face a novos </a:t>
            </a:r>
            <a:r>
              <a:rPr lang="pt-PT" sz="1800" dirty="0" smtClean="0"/>
              <a:t>requisitos (</a:t>
            </a:r>
            <a:r>
              <a:rPr lang="pt-PT" sz="1800" dirty="0" err="1" smtClean="0"/>
              <a:t>Hane</a:t>
            </a:r>
            <a:r>
              <a:rPr lang="pt-PT" sz="1800" dirty="0"/>
              <a:t>, 2000</a:t>
            </a:r>
            <a:r>
              <a:rPr lang="pt-PT" sz="1800" dirty="0" smtClean="0"/>
              <a:t>);</a:t>
            </a:r>
          </a:p>
          <a:p>
            <a:pPr lvl="1"/>
            <a:r>
              <a:rPr lang="pt-PT" sz="1800" dirty="0"/>
              <a:t>Aparecimento de novas tecnologias nos processos de </a:t>
            </a:r>
            <a:r>
              <a:rPr lang="pt-PT" sz="1800" dirty="0" smtClean="0"/>
              <a:t>produção (</a:t>
            </a:r>
            <a:r>
              <a:rPr lang="pt-PT" sz="1800" dirty="0" err="1" smtClean="0"/>
              <a:t>Hane</a:t>
            </a:r>
            <a:r>
              <a:rPr lang="pt-PT" sz="1800" dirty="0"/>
              <a:t>, 2000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endParaRPr lang="pt-PT" sz="2200" dirty="0"/>
          </a:p>
          <a:p>
            <a:pPr lvl="1"/>
            <a:endParaRPr lang="pt-PT" sz="2200" dirty="0"/>
          </a:p>
          <a:p>
            <a:endParaRPr lang="pt-PT" sz="26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Reestruturações </a:t>
            </a:r>
            <a:r>
              <a:rPr lang="pt-PT" dirty="0" smtClean="0"/>
              <a:t>- Motivações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PT" sz="2000" dirty="0" smtClean="0"/>
              <a:t>Reestruturação organizacional (</a:t>
            </a:r>
            <a:r>
              <a:rPr lang="pt-PT" sz="2000" dirty="0" err="1" smtClean="0"/>
              <a:t>cont</a:t>
            </a:r>
            <a:r>
              <a:rPr lang="pt-PT" sz="2000" dirty="0" smtClean="0"/>
              <a:t>.)</a:t>
            </a:r>
          </a:p>
          <a:p>
            <a:pPr lvl="1"/>
            <a:r>
              <a:rPr lang="pt-PT" sz="1800" dirty="0" smtClean="0"/>
              <a:t>Aumentar </a:t>
            </a:r>
            <a:r>
              <a:rPr lang="pt-PT" sz="1800" dirty="0"/>
              <a:t>competitividade e produtividade </a:t>
            </a:r>
            <a:endParaRPr lang="pt-PT" sz="1800" dirty="0" smtClean="0"/>
          </a:p>
          <a:p>
            <a:pPr lvl="1"/>
            <a:r>
              <a:rPr lang="pt-PT" sz="1800" dirty="0" smtClean="0"/>
              <a:t>Melhorar </a:t>
            </a:r>
            <a:r>
              <a:rPr lang="pt-PT" sz="1800" dirty="0"/>
              <a:t>bem estar dos colaboradores </a:t>
            </a:r>
            <a:r>
              <a:rPr lang="pt-PT" sz="1800" dirty="0" smtClean="0"/>
              <a:t>(Riany </a:t>
            </a:r>
            <a:r>
              <a:rPr lang="pt-PT" sz="1800" i="1" dirty="0"/>
              <a:t>et al</a:t>
            </a:r>
            <a:r>
              <a:rPr lang="pt-PT" sz="1800" dirty="0"/>
              <a:t>., 2012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 smtClean="0"/>
              <a:t>Demasiados </a:t>
            </a:r>
            <a:r>
              <a:rPr lang="pt-PT" sz="1800" dirty="0"/>
              <a:t>ou insuficientes </a:t>
            </a:r>
            <a:r>
              <a:rPr lang="pt-PT" sz="1800" dirty="0" smtClean="0"/>
              <a:t>colaboradores </a:t>
            </a:r>
            <a:r>
              <a:rPr lang="pt-PT" sz="1800" dirty="0"/>
              <a:t>(Hane, </a:t>
            </a:r>
            <a:r>
              <a:rPr lang="pt-PT" sz="1800" dirty="0" smtClean="0"/>
              <a:t>2000);</a:t>
            </a:r>
          </a:p>
          <a:p>
            <a:pPr lvl="1"/>
            <a:r>
              <a:rPr lang="pt-PT" sz="1800" dirty="0" smtClean="0"/>
              <a:t>Comunicação </a:t>
            </a:r>
            <a:r>
              <a:rPr lang="pt-PT" sz="1800" dirty="0"/>
              <a:t>organizacional incoerente, fragmentada e </a:t>
            </a:r>
            <a:r>
              <a:rPr lang="pt-PT" sz="1800" dirty="0" smtClean="0"/>
              <a:t>ineficiente (</a:t>
            </a:r>
            <a:r>
              <a:rPr lang="pt-PT" sz="1800" dirty="0" err="1" smtClean="0"/>
              <a:t>Hane</a:t>
            </a:r>
            <a:r>
              <a:rPr lang="pt-PT" sz="1800" dirty="0"/>
              <a:t>, </a:t>
            </a:r>
            <a:r>
              <a:rPr lang="pt-PT" sz="1800" dirty="0" smtClean="0"/>
              <a:t>2000);</a:t>
            </a:r>
          </a:p>
          <a:p>
            <a:pPr lvl="1"/>
            <a:r>
              <a:rPr lang="pt-PT" sz="1800" dirty="0" smtClean="0"/>
              <a:t>Ineficiente </a:t>
            </a:r>
            <a:r>
              <a:rPr lang="pt-PT" sz="1800" dirty="0"/>
              <a:t>controlo de </a:t>
            </a:r>
            <a:r>
              <a:rPr lang="pt-PT" sz="1800" dirty="0" smtClean="0"/>
              <a:t>qualidade (</a:t>
            </a:r>
            <a:r>
              <a:rPr lang="pt-PT" sz="1800" dirty="0" err="1" smtClean="0"/>
              <a:t>Wilkinson</a:t>
            </a:r>
            <a:r>
              <a:rPr lang="pt-PT" sz="1800" dirty="0" smtClean="0"/>
              <a:t>  </a:t>
            </a:r>
            <a:r>
              <a:rPr lang="pt-PT" sz="1800" dirty="0"/>
              <a:t>2004</a:t>
            </a:r>
            <a:r>
              <a:rPr lang="pt-PT" sz="1800" dirty="0" smtClean="0"/>
              <a:t>);</a:t>
            </a:r>
            <a:endParaRPr lang="pt-PT" sz="1800" dirty="0"/>
          </a:p>
          <a:p>
            <a:pPr lvl="1"/>
            <a:r>
              <a:rPr lang="pt-PT" sz="1800" dirty="0" smtClean="0"/>
              <a:t>Redução de custos </a:t>
            </a:r>
            <a:r>
              <a:rPr lang="pt-PT" sz="1800" dirty="0"/>
              <a:t>(Eby  and  Buch,  1998</a:t>
            </a:r>
            <a:r>
              <a:rPr lang="pt-PT" sz="1800" dirty="0" smtClean="0"/>
              <a:t>).</a:t>
            </a:r>
            <a:endParaRPr lang="pt-PT" sz="1800" dirty="0"/>
          </a:p>
          <a:p>
            <a:pPr lvl="0"/>
            <a:r>
              <a:rPr lang="pt-PT" sz="2000" dirty="0"/>
              <a:t>Reestruturação Financeira</a:t>
            </a:r>
          </a:p>
          <a:p>
            <a:pPr lvl="1"/>
            <a:r>
              <a:rPr lang="pt-PT" sz="1800" dirty="0"/>
              <a:t>Reestruturação das dívidas da empresa (</a:t>
            </a:r>
            <a:r>
              <a:rPr lang="pt-PT" sz="1800" dirty="0" smtClean="0"/>
              <a:t>Cascio</a:t>
            </a:r>
            <a:r>
              <a:rPr lang="pt-PT" sz="1800" dirty="0"/>
              <a:t>,</a:t>
            </a:r>
            <a:r>
              <a:rPr lang="pt-PT" sz="1800" dirty="0" smtClean="0"/>
              <a:t> 2002);</a:t>
            </a:r>
            <a:endParaRPr lang="pt-PT" sz="1800" dirty="0"/>
          </a:p>
          <a:p>
            <a:pPr lvl="1"/>
            <a:r>
              <a:rPr lang="pt-PT" sz="1800" dirty="0"/>
              <a:t>Novos investimentos que irão dar retornos </a:t>
            </a:r>
            <a:r>
              <a:rPr lang="pt-PT" sz="1800" dirty="0" smtClean="0"/>
              <a:t>liquidos (Cascio, 2002).</a:t>
            </a:r>
          </a:p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7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Reestruturações </a:t>
            </a:r>
            <a:r>
              <a:rPr lang="pt-PT" dirty="0" smtClean="0"/>
              <a:t>- Problemas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300" dirty="0"/>
              <a:t>Alteração da gestão de topo;</a:t>
            </a:r>
          </a:p>
          <a:p>
            <a:r>
              <a:rPr lang="pt-PT" sz="2300" dirty="0" smtClean="0"/>
              <a:t>Despedimentos (Sahdev</a:t>
            </a:r>
            <a:r>
              <a:rPr lang="pt-PT" sz="2300" dirty="0"/>
              <a:t>, </a:t>
            </a:r>
            <a:r>
              <a:rPr lang="pt-PT" sz="2300" dirty="0" smtClean="0"/>
              <a:t>2003);</a:t>
            </a:r>
            <a:endParaRPr lang="pt-PT" sz="2300" dirty="0"/>
          </a:p>
          <a:p>
            <a:r>
              <a:rPr lang="pt-PT" sz="2300" dirty="0" smtClean="0"/>
              <a:t>Flexibilidade </a:t>
            </a:r>
            <a:r>
              <a:rPr lang="pt-PT" sz="2300" dirty="0"/>
              <a:t>e rapidez de adaptação à </a:t>
            </a:r>
            <a:r>
              <a:rPr lang="pt-PT" sz="2300" dirty="0" smtClean="0"/>
              <a:t>mudança;</a:t>
            </a:r>
            <a:endParaRPr lang="pt-PT" sz="2300" dirty="0"/>
          </a:p>
          <a:p>
            <a:r>
              <a:rPr lang="pt-PT" sz="2300" dirty="0"/>
              <a:t>Custos </a:t>
            </a:r>
            <a:r>
              <a:rPr lang="pt-PT" sz="2300" dirty="0" smtClean="0"/>
              <a:t>financeiros;</a:t>
            </a:r>
            <a:endParaRPr lang="pt-PT" sz="2300" dirty="0"/>
          </a:p>
          <a:p>
            <a:r>
              <a:rPr lang="pt-PT" sz="2300" dirty="0" smtClean="0"/>
              <a:t>Colocar </a:t>
            </a:r>
            <a:r>
              <a:rPr lang="pt-PT" sz="2300" dirty="0"/>
              <a:t>em causa capacidade produtiva e o serviço ao cliente durante a reestruturação.</a:t>
            </a:r>
          </a:p>
          <a:p>
            <a:endParaRPr lang="pt-PT" sz="1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D36A9D2-05F8-450C-B03F-09AA3991DD5A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Fusões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400" dirty="0" smtClean="0"/>
              <a:t>Zon </a:t>
            </a:r>
            <a:r>
              <a:rPr lang="pt-PT" sz="2400" dirty="0"/>
              <a:t>e </a:t>
            </a:r>
            <a:r>
              <a:rPr lang="pt-PT" sz="2400" dirty="0" smtClean="0"/>
              <a:t>Optimus;</a:t>
            </a:r>
          </a:p>
          <a:p>
            <a:r>
              <a:rPr lang="en-US" sz="2400" dirty="0" smtClean="0"/>
              <a:t>Disney </a:t>
            </a:r>
            <a:r>
              <a:rPr lang="en-US" sz="2400" dirty="0"/>
              <a:t>e </a:t>
            </a:r>
            <a:r>
              <a:rPr lang="en-US" sz="2400" dirty="0" smtClean="0"/>
              <a:t>Pixar;</a:t>
            </a:r>
            <a:endParaRPr lang="pt-PT" sz="2400" b="1" dirty="0"/>
          </a:p>
          <a:p>
            <a:r>
              <a:rPr lang="en-US" sz="2400" dirty="0" smtClean="0"/>
              <a:t>Exxon e Mobil;</a:t>
            </a:r>
          </a:p>
          <a:p>
            <a:r>
              <a:rPr lang="en-US" sz="2400" dirty="0"/>
              <a:t>Walt Disney Company e American Broadcasting </a:t>
            </a:r>
            <a:r>
              <a:rPr lang="en-US" sz="2400" dirty="0" smtClean="0"/>
              <a:t>Company;</a:t>
            </a:r>
            <a:endParaRPr lang="pt-PT" sz="2400" dirty="0"/>
          </a:p>
          <a:p>
            <a:r>
              <a:rPr lang="pt-PT" sz="2400" dirty="0"/>
              <a:t>HP </a:t>
            </a:r>
            <a:r>
              <a:rPr lang="pt-PT" sz="2400" dirty="0" smtClean="0"/>
              <a:t>e Compaq;</a:t>
            </a:r>
          </a:p>
          <a:p>
            <a:r>
              <a:rPr lang="pt-PT" sz="2400" dirty="0" smtClean="0"/>
              <a:t>Carris/Metro/Transtejo </a:t>
            </a:r>
            <a:r>
              <a:rPr lang="pt-PT" sz="2400" dirty="0"/>
              <a:t>– Transportes de </a:t>
            </a:r>
            <a:r>
              <a:rPr lang="pt-PT" sz="2400" dirty="0" smtClean="0"/>
              <a:t>Lisboa</a:t>
            </a:r>
            <a:r>
              <a:rPr lang="pt-PT" sz="2400" dirty="0"/>
              <a:t>;</a:t>
            </a:r>
            <a:endParaRPr lang="pt-PT" sz="2400" dirty="0" smtClean="0"/>
          </a:p>
          <a:p>
            <a:r>
              <a:rPr lang="pt-PT" sz="2400" dirty="0" smtClean="0"/>
              <a:t>Mota-Engil;</a:t>
            </a:r>
          </a:p>
          <a:p>
            <a:r>
              <a:rPr lang="pt-PT" sz="2400" dirty="0" smtClean="0"/>
              <a:t>PSA-Peugeot Citroën.</a:t>
            </a:r>
            <a:endParaRPr lang="pt-PT" sz="2400" dirty="0"/>
          </a:p>
          <a:p>
            <a:endParaRPr lang="pt-PT" dirty="0"/>
          </a:p>
          <a:p>
            <a:endParaRPr lang="pt-PT" dirty="0"/>
          </a:p>
          <a:p>
            <a:endParaRPr lang="pt-PT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9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Aquisições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2400" dirty="0" err="1" smtClean="0"/>
              <a:t>WhatsApp</a:t>
            </a:r>
            <a:r>
              <a:rPr lang="pt-PT" sz="2400" dirty="0" smtClean="0"/>
              <a:t> pelo </a:t>
            </a:r>
            <a:r>
              <a:rPr lang="pt-PT" sz="2400" dirty="0" err="1" smtClean="0"/>
              <a:t>Facebook</a:t>
            </a:r>
            <a:r>
              <a:rPr lang="pt-PT" sz="2400" dirty="0" smtClean="0"/>
              <a:t>;</a:t>
            </a:r>
            <a:endParaRPr lang="pt-PT" sz="2400" dirty="0"/>
          </a:p>
          <a:p>
            <a:r>
              <a:rPr lang="pt-PT" sz="2400" dirty="0" smtClean="0"/>
              <a:t>Nokia pela Microsoft;</a:t>
            </a:r>
          </a:p>
          <a:p>
            <a:r>
              <a:rPr lang="pt-PT" sz="2400" dirty="0" err="1" smtClean="0"/>
              <a:t>Tumblr</a:t>
            </a:r>
            <a:r>
              <a:rPr lang="pt-PT" sz="2400" dirty="0" smtClean="0"/>
              <a:t> </a:t>
            </a:r>
            <a:r>
              <a:rPr lang="pt-PT" sz="2400" dirty="0"/>
              <a:t>pelo Yahoo</a:t>
            </a:r>
            <a:r>
              <a:rPr lang="pt-PT" sz="2400" dirty="0" smtClean="0"/>
              <a:t>!;</a:t>
            </a:r>
          </a:p>
          <a:p>
            <a:r>
              <a:rPr lang="en-US" sz="2400" dirty="0" smtClean="0"/>
              <a:t>Skype </a:t>
            </a:r>
            <a:r>
              <a:rPr lang="en-US" sz="2400" dirty="0" err="1"/>
              <a:t>pela</a:t>
            </a:r>
            <a:r>
              <a:rPr lang="en-US" sz="2400" dirty="0"/>
              <a:t> </a:t>
            </a:r>
            <a:r>
              <a:rPr lang="en-US" sz="2400" dirty="0" smtClean="0"/>
              <a:t>Microsoft;</a:t>
            </a:r>
            <a:endParaRPr lang="pt-PT" sz="2400" dirty="0"/>
          </a:p>
          <a:p>
            <a:r>
              <a:rPr lang="en-US" sz="2400" dirty="0" smtClean="0"/>
              <a:t>Columbia </a:t>
            </a:r>
            <a:r>
              <a:rPr lang="en-US" sz="2400" dirty="0"/>
              <a:t>Pictures pela </a:t>
            </a:r>
            <a:r>
              <a:rPr lang="en-US" sz="2400" dirty="0" smtClean="0"/>
              <a:t>Sony</a:t>
            </a:r>
            <a:r>
              <a:rPr lang="en-US" sz="2000" dirty="0"/>
              <a:t>;</a:t>
            </a:r>
            <a:endParaRPr lang="en-US" sz="2000" dirty="0" smtClean="0"/>
          </a:p>
          <a:p>
            <a:r>
              <a:rPr lang="en-US" sz="2400" dirty="0"/>
              <a:t>PT pela </a:t>
            </a:r>
            <a:r>
              <a:rPr lang="en-US" sz="2400" dirty="0" err="1" smtClean="0"/>
              <a:t>Altice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Banco BPN </a:t>
            </a:r>
            <a:r>
              <a:rPr lang="en-US" sz="2400" dirty="0" err="1" smtClean="0"/>
              <a:t>pelo</a:t>
            </a:r>
            <a:r>
              <a:rPr lang="en-US" sz="2400" dirty="0" smtClean="0"/>
              <a:t> banco Bic;</a:t>
            </a:r>
          </a:p>
          <a:p>
            <a:r>
              <a:rPr lang="en-US" sz="2400" dirty="0" smtClean="0"/>
              <a:t>Audi pela VW;</a:t>
            </a:r>
          </a:p>
          <a:p>
            <a:r>
              <a:rPr lang="en-US" sz="2400" dirty="0" smtClean="0"/>
              <a:t>Ducati pela Audi;</a:t>
            </a:r>
          </a:p>
          <a:p>
            <a:r>
              <a:rPr lang="en-US" sz="2400" dirty="0" smtClean="0"/>
              <a:t>Mini pela BMW;</a:t>
            </a:r>
          </a:p>
          <a:p>
            <a:r>
              <a:rPr lang="en-US" sz="2400" dirty="0" smtClean="0"/>
              <a:t>Chrysler pela Fiat.</a:t>
            </a:r>
          </a:p>
          <a:p>
            <a:endParaRPr lang="en-US" sz="2400" dirty="0"/>
          </a:p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7887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Reestruturações</a:t>
            </a: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2400" dirty="0" smtClean="0"/>
              <a:t>BES/Novo Banco;</a:t>
            </a:r>
            <a:endParaRPr lang="pt-PT" sz="2400" dirty="0"/>
          </a:p>
          <a:p>
            <a:r>
              <a:rPr lang="pt-PT" sz="2400" dirty="0" smtClean="0"/>
              <a:t>RTP;</a:t>
            </a:r>
            <a:endParaRPr lang="pt-PT" sz="2400" dirty="0"/>
          </a:p>
          <a:p>
            <a:r>
              <a:rPr lang="pt-PT" sz="2400" dirty="0"/>
              <a:t>Carris/Metro/Transtejo – Transportes de </a:t>
            </a:r>
            <a:r>
              <a:rPr lang="pt-PT" sz="2400" dirty="0" smtClean="0"/>
              <a:t>Lisboa.</a:t>
            </a:r>
          </a:p>
          <a:p>
            <a:r>
              <a:rPr lang="pt-PT" sz="2400" dirty="0" smtClean="0"/>
              <a:t>TAP;</a:t>
            </a:r>
          </a:p>
          <a:p>
            <a:r>
              <a:rPr lang="pt-PT" sz="2400" dirty="0" smtClean="0"/>
              <a:t>Nissan;</a:t>
            </a:r>
          </a:p>
          <a:p>
            <a:r>
              <a:rPr lang="pt-PT" sz="2400" dirty="0" smtClean="0"/>
              <a:t>Philips;</a:t>
            </a:r>
          </a:p>
          <a:p>
            <a:r>
              <a:rPr lang="pt-PT" sz="2400" dirty="0" smtClean="0"/>
              <a:t>Sony;</a:t>
            </a:r>
          </a:p>
          <a:p>
            <a:r>
              <a:rPr lang="pt-PT" sz="2400" dirty="0" smtClean="0"/>
              <a:t>Mitsubishi;</a:t>
            </a:r>
          </a:p>
          <a:p>
            <a:r>
              <a:rPr lang="pt-PT" sz="2400" dirty="0" smtClean="0"/>
              <a:t>Lloyds Bank;</a:t>
            </a:r>
          </a:p>
          <a:p>
            <a:r>
              <a:rPr lang="pt-PT" sz="2400" dirty="0" smtClean="0"/>
              <a:t>Siemens;</a:t>
            </a:r>
          </a:p>
          <a:p>
            <a:r>
              <a:rPr lang="pt-PT" sz="2400" dirty="0" smtClean="0"/>
              <a:t>Apple;</a:t>
            </a:r>
          </a:p>
          <a:p>
            <a:r>
              <a:rPr lang="pt-PT" sz="2400" dirty="0" smtClean="0"/>
              <a:t>IBM.</a:t>
            </a: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0620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Referências Bilbiográficas</a:t>
            </a: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PT" sz="2800" b="1" dirty="0"/>
              <a:t>Amihud, K. e Lev B</a:t>
            </a:r>
            <a:r>
              <a:rPr lang="pt-PT" sz="2800" b="1" dirty="0" smtClean="0"/>
              <a:t>., </a:t>
            </a:r>
            <a:r>
              <a:rPr lang="pt-PT" sz="2800" b="1" dirty="0"/>
              <a:t>(1981). </a:t>
            </a:r>
            <a:r>
              <a:rPr lang="en-US" sz="2800" i="1" dirty="0"/>
              <a:t>Risk Reduction as a Managerial Motive for </a:t>
            </a:r>
            <a:r>
              <a:rPr lang="en-US" sz="2800" i="1" dirty="0" smtClean="0"/>
              <a:t>Conglomerate</a:t>
            </a:r>
            <a:r>
              <a:rPr lang="pt-PT" sz="2800" dirty="0"/>
              <a:t> </a:t>
            </a:r>
            <a:r>
              <a:rPr lang="en-US" sz="2800" i="1" dirty="0" smtClean="0"/>
              <a:t>Mergers</a:t>
            </a:r>
            <a:r>
              <a:rPr lang="en-US" sz="2800" dirty="0"/>
              <a:t>, </a:t>
            </a:r>
            <a:r>
              <a:rPr lang="en-US" sz="2800" i="1" dirty="0"/>
              <a:t>Bell Journal of Economics</a:t>
            </a:r>
            <a:r>
              <a:rPr lang="en-US" sz="2800" dirty="0"/>
              <a:t>, Vol. 12, pp. </a:t>
            </a:r>
            <a:r>
              <a:rPr lang="en-US" sz="2800" dirty="0" smtClean="0"/>
              <a:t>605–17;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Arnold, M. e Parker, D</a:t>
            </a:r>
            <a:r>
              <a:rPr lang="en-US" sz="2800" b="1" dirty="0" smtClean="0"/>
              <a:t>., (</a:t>
            </a:r>
            <a:r>
              <a:rPr lang="en-US" sz="2800" b="1" dirty="0"/>
              <a:t>2009</a:t>
            </a:r>
            <a:r>
              <a:rPr lang="en-US" sz="2800" dirty="0"/>
              <a:t>). </a:t>
            </a:r>
            <a:r>
              <a:rPr lang="en-US" sz="2800" i="1" dirty="0"/>
              <a:t>Stock Market Perceptions of the Motives for Mergers </a:t>
            </a:r>
            <a:r>
              <a:rPr lang="en-US" sz="2800" i="1" dirty="0" smtClean="0"/>
              <a:t>in</a:t>
            </a:r>
            <a:r>
              <a:rPr lang="pt-PT" sz="2800" dirty="0"/>
              <a:t> </a:t>
            </a:r>
            <a:r>
              <a:rPr lang="en-US" sz="2800" i="1" dirty="0" smtClean="0"/>
              <a:t>Cases </a:t>
            </a:r>
            <a:r>
              <a:rPr lang="en-US" sz="2800" i="1" dirty="0"/>
              <a:t>Reviewed by the UK Competition Authorities: An Empirical Analysis</a:t>
            </a:r>
            <a:r>
              <a:rPr lang="en-US" sz="2800" dirty="0"/>
              <a:t>, </a:t>
            </a:r>
            <a:r>
              <a:rPr lang="en-US" sz="2800" i="1" dirty="0"/>
              <a:t>Managerial </a:t>
            </a:r>
            <a:r>
              <a:rPr lang="en-US" sz="2800" i="1" dirty="0" smtClean="0"/>
              <a:t>and</a:t>
            </a:r>
            <a:r>
              <a:rPr lang="pt-PT" sz="2800" dirty="0"/>
              <a:t> </a:t>
            </a:r>
            <a:r>
              <a:rPr lang="en-US" sz="2800" i="1" dirty="0" smtClean="0"/>
              <a:t>Decision </a:t>
            </a:r>
            <a:r>
              <a:rPr lang="en-US" sz="2800" i="1" dirty="0"/>
              <a:t>Economics</a:t>
            </a:r>
            <a:r>
              <a:rPr lang="en-US" sz="2800" dirty="0"/>
              <a:t>, Vol. 30, pp. </a:t>
            </a:r>
            <a:r>
              <a:rPr lang="en-US" sz="2800" dirty="0" smtClean="0"/>
              <a:t>211–33;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Bruner, R</a:t>
            </a:r>
            <a:r>
              <a:rPr lang="en-US" sz="2800" b="1" dirty="0" smtClean="0"/>
              <a:t>., (</a:t>
            </a:r>
            <a:r>
              <a:rPr lang="en-US" sz="2800" b="1" dirty="0"/>
              <a:t>2002). </a:t>
            </a:r>
            <a:r>
              <a:rPr lang="en-US" sz="2800" i="1" dirty="0"/>
              <a:t>Does Mergers and Acquisitions Pay? A Survey of Evidence for the </a:t>
            </a:r>
            <a:r>
              <a:rPr lang="en-US" sz="2800" i="1" dirty="0" err="1"/>
              <a:t>Decisionmaker</a:t>
            </a:r>
            <a:r>
              <a:rPr lang="en-US" sz="2800" i="1" dirty="0"/>
              <a:t>, Journal of Applied Finance</a:t>
            </a:r>
            <a:r>
              <a:rPr lang="en-US" sz="2800" dirty="0"/>
              <a:t>, Vol. 12, pp. </a:t>
            </a:r>
            <a:r>
              <a:rPr lang="en-US" sz="2800" dirty="0" smtClean="0"/>
              <a:t>48–68;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 smtClean="0"/>
              <a:t>Cartwright</a:t>
            </a:r>
            <a:r>
              <a:rPr lang="en-US" sz="2800" b="1" dirty="0"/>
              <a:t>, S., e Schoenberg, R</a:t>
            </a:r>
            <a:r>
              <a:rPr lang="en-US" sz="2800" b="1" dirty="0" smtClean="0"/>
              <a:t>., </a:t>
            </a:r>
            <a:r>
              <a:rPr lang="en-US" sz="2800" b="1" dirty="0"/>
              <a:t>(2006</a:t>
            </a:r>
            <a:r>
              <a:rPr lang="en-US" sz="2800" dirty="0"/>
              <a:t>). </a:t>
            </a:r>
            <a:r>
              <a:rPr lang="en-US" sz="2800" i="1" dirty="0"/>
              <a:t>Thirty years of mergers and acquisitions research: Recent advances and future opportunities</a:t>
            </a:r>
            <a:r>
              <a:rPr lang="en-US" sz="2800" dirty="0"/>
              <a:t>. British Journal of Management, 17, </a:t>
            </a:r>
            <a:r>
              <a:rPr lang="en-US" sz="2800" dirty="0" smtClean="0"/>
              <a:t>s1–s5;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 err="1"/>
              <a:t>Cannella</a:t>
            </a:r>
            <a:r>
              <a:rPr lang="en-US" sz="2800" b="1" dirty="0"/>
              <a:t>, A., Jr</a:t>
            </a:r>
            <a:r>
              <a:rPr lang="en-US" sz="2800" b="1"/>
              <a:t>., </a:t>
            </a:r>
            <a:r>
              <a:rPr lang="en-US" sz="2800" b="1" smtClean="0"/>
              <a:t>e </a:t>
            </a:r>
            <a:r>
              <a:rPr lang="en-US" sz="2800" b="1" dirty="0" err="1"/>
              <a:t>Hambrick</a:t>
            </a:r>
            <a:r>
              <a:rPr lang="en-US" sz="2800" b="1" dirty="0"/>
              <a:t>, D</a:t>
            </a:r>
            <a:r>
              <a:rPr lang="en-US" sz="2800" b="1" dirty="0" smtClean="0"/>
              <a:t>., </a:t>
            </a:r>
            <a:r>
              <a:rPr lang="en-US" sz="2800" b="1" dirty="0"/>
              <a:t>(1993). </a:t>
            </a:r>
            <a:r>
              <a:rPr lang="en-US" sz="2800" i="1" dirty="0"/>
              <a:t>Effects of executive departures on the performance of acquired firms</a:t>
            </a:r>
            <a:r>
              <a:rPr lang="en-US" sz="2800" dirty="0"/>
              <a:t>. Strategic Management Journal</a:t>
            </a:r>
            <a:r>
              <a:rPr lang="en-US" sz="2800" b="1" i="1" dirty="0"/>
              <a:t>, </a:t>
            </a:r>
            <a:r>
              <a:rPr lang="en-US" sz="2800" dirty="0"/>
              <a:t>14: </a:t>
            </a:r>
            <a:r>
              <a:rPr lang="en-US" sz="2800" dirty="0" smtClean="0"/>
              <a:t>137–152;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Coffey J., </a:t>
            </a:r>
            <a:r>
              <a:rPr lang="en-US" sz="2800" b="1" dirty="0" err="1"/>
              <a:t>Garrow</a:t>
            </a:r>
            <a:r>
              <a:rPr lang="en-US" sz="2800" b="1" dirty="0"/>
              <a:t> V. e </a:t>
            </a:r>
            <a:r>
              <a:rPr lang="en-US" sz="2800" b="1" dirty="0" err="1"/>
              <a:t>Holbeche</a:t>
            </a:r>
            <a:r>
              <a:rPr lang="en-US" sz="2800" b="1" dirty="0"/>
              <a:t> L</a:t>
            </a:r>
            <a:r>
              <a:rPr lang="en-US" sz="2800" b="1" dirty="0" smtClean="0"/>
              <a:t>., </a:t>
            </a:r>
            <a:r>
              <a:rPr lang="en-US" sz="2800" b="1" dirty="0"/>
              <a:t>(2003).</a:t>
            </a:r>
            <a:r>
              <a:rPr lang="en-US" sz="2800" dirty="0"/>
              <a:t> </a:t>
            </a:r>
            <a:r>
              <a:rPr lang="en-US" sz="2800" i="1" dirty="0"/>
              <a:t>Reaping the Benefits of Mergers and Acquisitions: In Search of the Golden Fleece</a:t>
            </a:r>
            <a:r>
              <a:rPr lang="en-US" sz="2800" dirty="0"/>
              <a:t>. New York, NY: </a:t>
            </a:r>
            <a:r>
              <a:rPr lang="en-US" sz="2800" dirty="0" err="1" smtClean="0"/>
              <a:t>Butterwotrh</a:t>
            </a:r>
            <a:r>
              <a:rPr lang="en-US" sz="2800" dirty="0" smtClean="0"/>
              <a:t>-Heinemann;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Devers, C. e McNamara, G</a:t>
            </a:r>
            <a:r>
              <a:rPr lang="en-US" sz="2800" b="1" dirty="0" smtClean="0"/>
              <a:t>., </a:t>
            </a:r>
            <a:r>
              <a:rPr lang="en-US" sz="2800" b="1" dirty="0"/>
              <a:t>(2013). </a:t>
            </a:r>
            <a:r>
              <a:rPr lang="en-US" sz="2800" i="1" dirty="0"/>
              <a:t>Do they walk the Talk? Gauging acquiring CEO and Director Confidence in the value creation potential of announced acquisitions</a:t>
            </a:r>
            <a:r>
              <a:rPr lang="en-US" sz="2800" dirty="0"/>
              <a:t>. </a:t>
            </a:r>
            <a:r>
              <a:rPr lang="en-US" sz="2800" i="1" dirty="0"/>
              <a:t>Academy of Management Journal </a:t>
            </a:r>
            <a:r>
              <a:rPr lang="en-US" sz="2800" dirty="0"/>
              <a:t>2013, Vol. 56, No. 6, </a:t>
            </a:r>
            <a:r>
              <a:rPr lang="en-US" sz="2800" dirty="0" smtClean="0"/>
              <a:t>16791702</a:t>
            </a:r>
            <a:r>
              <a:rPr lang="en-US" sz="2800" dirty="0"/>
              <a:t>. </a:t>
            </a: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dx.doi.org/10.5465/amj.2011.0555</a:t>
            </a:r>
            <a:r>
              <a:rPr lang="en-US" sz="2800" u="sng" dirty="0" smtClean="0"/>
              <a:t>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Hayward, M., e </a:t>
            </a:r>
            <a:r>
              <a:rPr lang="en-US" sz="2800" b="1" dirty="0" err="1"/>
              <a:t>Hambrick</a:t>
            </a:r>
            <a:r>
              <a:rPr lang="en-US" sz="2800" b="1" dirty="0"/>
              <a:t>, D</a:t>
            </a:r>
            <a:r>
              <a:rPr lang="en-US" sz="2800" b="1" dirty="0" smtClean="0"/>
              <a:t>., (</a:t>
            </a:r>
            <a:r>
              <a:rPr lang="en-US" sz="2800" b="1" dirty="0"/>
              <a:t>1997)</a:t>
            </a:r>
            <a:r>
              <a:rPr lang="en-US" sz="2800" dirty="0"/>
              <a:t>. </a:t>
            </a:r>
            <a:r>
              <a:rPr lang="en-US" sz="2800" i="1" dirty="0"/>
              <a:t>Explaining the premiums paid for large acquisitions: Evidence of CEO hubris</a:t>
            </a:r>
            <a:r>
              <a:rPr lang="en-US" sz="2800" dirty="0"/>
              <a:t>. Administrative Science Quarterly</a:t>
            </a:r>
            <a:r>
              <a:rPr lang="en-US" sz="2800" i="1" dirty="0"/>
              <a:t>, </a:t>
            </a:r>
            <a:r>
              <a:rPr lang="en-US" sz="2800" dirty="0"/>
              <a:t>42: </a:t>
            </a:r>
            <a:r>
              <a:rPr lang="en-US" sz="2800" dirty="0" smtClean="0"/>
              <a:t>103–127;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Healy, P</a:t>
            </a:r>
            <a:r>
              <a:rPr lang="en-US" sz="2800" b="1" dirty="0" smtClean="0"/>
              <a:t>.,</a:t>
            </a:r>
            <a:r>
              <a:rPr lang="en-US" sz="2800" b="1" dirty="0" err="1" smtClean="0"/>
              <a:t>Palepu,K</a:t>
            </a:r>
            <a:r>
              <a:rPr lang="en-US" sz="2800" b="1" dirty="0" smtClean="0"/>
              <a:t>. </a:t>
            </a:r>
            <a:r>
              <a:rPr lang="en-US" sz="2800" b="1" dirty="0"/>
              <a:t>e </a:t>
            </a:r>
            <a:r>
              <a:rPr lang="en-US" sz="2800" b="1" dirty="0" err="1" smtClean="0"/>
              <a:t>Ruback</a:t>
            </a:r>
            <a:r>
              <a:rPr lang="en-US" sz="2800" b="1" dirty="0" smtClean="0"/>
              <a:t>, R., </a:t>
            </a:r>
            <a:r>
              <a:rPr lang="en-US" sz="2800" b="1" dirty="0"/>
              <a:t>(1992). </a:t>
            </a:r>
            <a:r>
              <a:rPr lang="en-US" sz="2800" i="1" dirty="0"/>
              <a:t>Does Corporate Performance Improve after Mergers? Journal of Financial Economics</a:t>
            </a:r>
            <a:r>
              <a:rPr lang="en-US" sz="2800" dirty="0"/>
              <a:t>, Vol. 31, pp. </a:t>
            </a:r>
            <a:r>
              <a:rPr lang="en-US" sz="2800" dirty="0" smtClean="0"/>
              <a:t>135–175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b="1" dirty="0" err="1"/>
              <a:t>Hitt</a:t>
            </a:r>
            <a:r>
              <a:rPr lang="en-US" sz="2800" b="1" dirty="0"/>
              <a:t>, M., Ireland, R. </a:t>
            </a:r>
            <a:r>
              <a:rPr lang="en-US" sz="2800" b="1" dirty="0"/>
              <a:t>D., </a:t>
            </a:r>
            <a:r>
              <a:rPr lang="en-US" sz="2800" b="1" dirty="0" smtClean="0"/>
              <a:t>e </a:t>
            </a:r>
            <a:r>
              <a:rPr lang="en-US" sz="2800" b="1" dirty="0" err="1"/>
              <a:t>Hoskisson</a:t>
            </a:r>
            <a:r>
              <a:rPr lang="en-US" sz="2800" b="1" dirty="0"/>
              <a:t>, R. (2012).</a:t>
            </a:r>
            <a:r>
              <a:rPr lang="en-US" sz="2800" dirty="0"/>
              <a:t> </a:t>
            </a:r>
            <a:r>
              <a:rPr lang="en-US" sz="2800" i="1" dirty="0"/>
              <a:t>Strategic management cases: competitiveness and globalization</a:t>
            </a:r>
            <a:r>
              <a:rPr lang="en-US" sz="2800" dirty="0"/>
              <a:t>. Cengage Learning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Hodgkinson</a:t>
            </a:r>
            <a:r>
              <a:rPr lang="en-US" sz="2800" b="1" dirty="0"/>
              <a:t>, L. e </a:t>
            </a:r>
            <a:r>
              <a:rPr lang="en-US" sz="2800" b="1" dirty="0" err="1" smtClean="0"/>
              <a:t>Partington</a:t>
            </a:r>
            <a:r>
              <a:rPr lang="en-US" sz="2800" b="1" dirty="0" smtClean="0"/>
              <a:t>, G., </a:t>
            </a:r>
            <a:r>
              <a:rPr lang="en-US" sz="2800" b="1" dirty="0"/>
              <a:t>(2008). </a:t>
            </a:r>
            <a:r>
              <a:rPr lang="en-US" sz="2800" i="1" dirty="0"/>
              <a:t>The Motivation for Takeovers in the UK.</a:t>
            </a:r>
            <a:r>
              <a:rPr lang="en-US" sz="2800" dirty="0"/>
              <a:t> Journal </a:t>
            </a:r>
            <a:r>
              <a:rPr lang="en-US" sz="2800" dirty="0" smtClean="0"/>
              <a:t>of</a:t>
            </a:r>
            <a:r>
              <a:rPr lang="pt-PT" sz="2800" dirty="0"/>
              <a:t> </a:t>
            </a:r>
            <a:r>
              <a:rPr lang="en-US" sz="2800" dirty="0" smtClean="0"/>
              <a:t>Business </a:t>
            </a:r>
            <a:r>
              <a:rPr lang="en-US" sz="2800" dirty="0"/>
              <a:t>Finance and Accounting , Vol. 35, pp. </a:t>
            </a:r>
            <a:r>
              <a:rPr lang="en-US" sz="2800" dirty="0" smtClean="0"/>
              <a:t>102–26;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Holcomb, T., Holmes, R., e </a:t>
            </a:r>
            <a:r>
              <a:rPr lang="en-US" sz="2800" b="1" dirty="0" err="1"/>
              <a:t>Hitt</a:t>
            </a:r>
            <a:r>
              <a:rPr lang="en-US" sz="2800" b="1" dirty="0"/>
              <a:t>, M</a:t>
            </a:r>
            <a:r>
              <a:rPr lang="en-US" sz="2800" b="1" dirty="0" smtClean="0"/>
              <a:t>., (2006)</a:t>
            </a:r>
            <a:r>
              <a:rPr lang="en-US" sz="2800" dirty="0" smtClean="0"/>
              <a:t>. </a:t>
            </a:r>
            <a:r>
              <a:rPr lang="en-US" sz="2800" i="1" dirty="0"/>
              <a:t>Diversification to achieve scale and scope: The strategic implications of resource management for value creation</a:t>
            </a:r>
            <a:r>
              <a:rPr lang="en-US" sz="2800" dirty="0"/>
              <a:t>. vol. 37: 348–362. Oxford: </a:t>
            </a:r>
            <a:r>
              <a:rPr lang="en-US" sz="2800" dirty="0" smtClean="0"/>
              <a:t>JAI-Elsevier;</a:t>
            </a:r>
            <a:endParaRPr lang="pt-PT" sz="2800" dirty="0"/>
          </a:p>
          <a:p>
            <a:pPr marL="0" indent="0">
              <a:buNone/>
            </a:pPr>
            <a:r>
              <a:rPr lang="pt-PT" sz="2800" b="1" dirty="0"/>
              <a:t>Kim, E. e Singal, V</a:t>
            </a:r>
            <a:r>
              <a:rPr lang="pt-PT" sz="2800" b="1" dirty="0" smtClean="0"/>
              <a:t>., (</a:t>
            </a:r>
            <a:r>
              <a:rPr lang="pt-PT" sz="2800" b="1" dirty="0"/>
              <a:t>1993). </a:t>
            </a:r>
            <a:r>
              <a:rPr lang="en-US" sz="2800" i="1" dirty="0"/>
              <a:t>Mergers and market power: Evidence from the airline industry</a:t>
            </a:r>
            <a:r>
              <a:rPr lang="en-US" sz="2800" dirty="0"/>
              <a:t>. </a:t>
            </a:r>
            <a:r>
              <a:rPr lang="en-US" sz="2800" i="1" dirty="0"/>
              <a:t>American Economic Review, </a:t>
            </a:r>
            <a:r>
              <a:rPr lang="en-US" sz="2800" dirty="0"/>
              <a:t>83: </a:t>
            </a:r>
            <a:r>
              <a:rPr lang="en-US" sz="2800" dirty="0" smtClean="0"/>
              <a:t>549–569;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 err="1"/>
              <a:t>Kitching</a:t>
            </a:r>
            <a:r>
              <a:rPr lang="en-US" sz="2800" b="1" dirty="0"/>
              <a:t>, J</a:t>
            </a:r>
            <a:r>
              <a:rPr lang="en-US" sz="2800" b="1" dirty="0" smtClean="0"/>
              <a:t>., </a:t>
            </a:r>
            <a:r>
              <a:rPr lang="en-US" sz="2800" b="1" dirty="0"/>
              <a:t>(1974).</a:t>
            </a:r>
            <a:r>
              <a:rPr lang="en-US" sz="2800" dirty="0"/>
              <a:t> </a:t>
            </a:r>
            <a:r>
              <a:rPr lang="en-US" sz="2800" i="1" dirty="0"/>
              <a:t>Winning and losing with European acquisitions</a:t>
            </a:r>
            <a:r>
              <a:rPr lang="en-US" sz="2800" dirty="0"/>
              <a:t>. </a:t>
            </a:r>
            <a:r>
              <a:rPr lang="en-US" sz="2800" dirty="0" err="1"/>
              <a:t>Harv</a:t>
            </a:r>
            <a:r>
              <a:rPr lang="en-US" sz="2800" dirty="0"/>
              <a:t>. Bus. Rev. 52, </a:t>
            </a:r>
            <a:r>
              <a:rPr lang="en-US" sz="2800" dirty="0" smtClean="0"/>
              <a:t>124–130;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Nguyen, H., Yung, K., Sun, Q</a:t>
            </a:r>
            <a:r>
              <a:rPr lang="en-US" sz="2800" b="1" dirty="0" smtClean="0"/>
              <a:t>., </a:t>
            </a:r>
            <a:r>
              <a:rPr lang="en-US" sz="2800" b="1" dirty="0"/>
              <a:t>(2013).</a:t>
            </a:r>
            <a:r>
              <a:rPr lang="en-US" sz="2800" b="1" i="1" dirty="0"/>
              <a:t> </a:t>
            </a:r>
            <a:r>
              <a:rPr lang="en-US" sz="2800" i="1" dirty="0"/>
              <a:t>Motives for Mergers and Acquisitions: Ex-Post Market Evidence from the US</a:t>
            </a:r>
            <a:r>
              <a:rPr lang="en-US" sz="2800" dirty="0"/>
              <a:t>. Journal of Business Finance &amp; Accounting, 39(9) &amp; (10), 1357–1375, November/December 2012, 0306-686X </a:t>
            </a:r>
            <a:r>
              <a:rPr lang="en-US" sz="2800" dirty="0" smtClean="0"/>
              <a:t>doi:10.1111/jbfa.12000;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Prager, R</a:t>
            </a:r>
            <a:r>
              <a:rPr lang="en-US" sz="2800" b="1" dirty="0" smtClean="0"/>
              <a:t>., </a:t>
            </a:r>
            <a:r>
              <a:rPr lang="en-US" sz="2800" b="1" dirty="0"/>
              <a:t>(1992). </a:t>
            </a:r>
            <a:r>
              <a:rPr lang="en-US" sz="2800" dirty="0"/>
              <a:t>The </a:t>
            </a:r>
            <a:r>
              <a:rPr lang="en-US" sz="2800" i="1" dirty="0"/>
              <a:t>effects of horizontal mergers on competition: The case of the Northern Securities Company</a:t>
            </a:r>
            <a:r>
              <a:rPr lang="en-US" sz="2800" dirty="0"/>
              <a:t>. Rand Journal of Economics</a:t>
            </a:r>
            <a:r>
              <a:rPr lang="en-US" sz="2800" b="1" i="1" dirty="0"/>
              <a:t>, </a:t>
            </a:r>
            <a:r>
              <a:rPr lang="en-US" sz="2800" dirty="0"/>
              <a:t>23: </a:t>
            </a:r>
            <a:r>
              <a:rPr lang="en-US" sz="2800" dirty="0" smtClean="0"/>
              <a:t>123–133;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 err="1"/>
              <a:t>Ramu</a:t>
            </a:r>
            <a:r>
              <a:rPr lang="en-US" sz="2800" b="1" dirty="0"/>
              <a:t>, </a:t>
            </a:r>
            <a:r>
              <a:rPr lang="en-US" sz="2800" b="1" dirty="0" smtClean="0"/>
              <a:t>S., </a:t>
            </a:r>
            <a:r>
              <a:rPr lang="en-US" sz="2800" b="1" dirty="0"/>
              <a:t>(1999).</a:t>
            </a:r>
            <a:r>
              <a:rPr lang="en-US" sz="2800" dirty="0"/>
              <a:t> </a:t>
            </a:r>
            <a:r>
              <a:rPr lang="en-US" sz="2800" i="1" dirty="0"/>
              <a:t>Restructuring and Break-ups: Corporate Growth Through Divestitures, Splits, Spin-Offs and Swaps. </a:t>
            </a:r>
            <a:r>
              <a:rPr lang="en-US" sz="2800" dirty="0" smtClean="0"/>
              <a:t>SAGE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pt-PT" sz="2800" b="1" dirty="0"/>
              <a:t>Rasmussen, U. W., (1989). </a:t>
            </a:r>
            <a:r>
              <a:rPr lang="pt-PT" sz="2800" i="1" dirty="0"/>
              <a:t>Aquisições; Fusões &amp; Incorporações Empresariais.</a:t>
            </a:r>
            <a:r>
              <a:rPr lang="pt-PT" sz="2800" dirty="0"/>
              <a:t> 1. ed. São Paulo: Aduaneiras, pp. </a:t>
            </a:r>
            <a:r>
              <a:rPr lang="pt-PT" sz="2800" dirty="0"/>
              <a:t>168</a:t>
            </a:r>
            <a:r>
              <a:rPr lang="pt-PT" sz="2800" dirty="0" smtClean="0"/>
              <a:t>.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Reed, S. F.; </a:t>
            </a:r>
            <a:r>
              <a:rPr lang="en-US" sz="2800" b="1" dirty="0" err="1"/>
              <a:t>Lajoux</a:t>
            </a:r>
            <a:r>
              <a:rPr lang="en-US" sz="2800" b="1" dirty="0"/>
              <a:t>, A. </a:t>
            </a:r>
            <a:r>
              <a:rPr lang="en-US" sz="2800" b="1" dirty="0" smtClean="0"/>
              <a:t>R, </a:t>
            </a:r>
            <a:r>
              <a:rPr lang="en-US" sz="2800" b="1" dirty="0"/>
              <a:t>(1995</a:t>
            </a:r>
            <a:r>
              <a:rPr lang="en-US" sz="2800" b="1" i="1" dirty="0"/>
              <a:t>). </a:t>
            </a:r>
            <a:r>
              <a:rPr lang="en-US" sz="2800" i="1" dirty="0"/>
              <a:t>The Art of M&amp;A – A Merger Acquisition Buyout Guide.</a:t>
            </a:r>
            <a:r>
              <a:rPr lang="en-US" sz="2800" dirty="0"/>
              <a:t> </a:t>
            </a:r>
            <a:r>
              <a:rPr lang="pt-PT" sz="2800" dirty="0"/>
              <a:t>3. ed. New York: Irwin, pp. </a:t>
            </a:r>
            <a:r>
              <a:rPr lang="pt-PT" sz="2800" dirty="0"/>
              <a:t>1011</a:t>
            </a:r>
            <a:r>
              <a:rPr lang="pt-PT" sz="2800" dirty="0" smtClean="0"/>
              <a:t>.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 err="1"/>
              <a:t>Riany</a:t>
            </a:r>
            <a:r>
              <a:rPr lang="en-US" sz="2800" b="1" dirty="0"/>
              <a:t>, C</a:t>
            </a:r>
            <a:r>
              <a:rPr lang="en-US" sz="2800" b="1" dirty="0" smtClean="0"/>
              <a:t>., (</a:t>
            </a:r>
            <a:r>
              <a:rPr lang="en-US" sz="2800" b="1" dirty="0"/>
              <a:t>2012).</a:t>
            </a:r>
            <a:r>
              <a:rPr lang="en-US" sz="2800" b="1" i="1" dirty="0"/>
              <a:t> </a:t>
            </a:r>
            <a:r>
              <a:rPr lang="en-US" sz="2800" i="1" dirty="0"/>
              <a:t>Effects of Restructuring on Organization Performance of Mobile Phone Service providers.</a:t>
            </a:r>
            <a:r>
              <a:rPr lang="en-US" sz="2800" dirty="0"/>
              <a:t> International Review of Social Sciences and Humanities, Vol. 4, No. 1 (2012), pp. </a:t>
            </a:r>
            <a:r>
              <a:rPr lang="en-US" sz="2800" dirty="0" smtClean="0"/>
              <a:t>198-204;</a:t>
            </a:r>
            <a:endParaRPr lang="pt-PT" sz="2800" dirty="0"/>
          </a:p>
          <a:p>
            <a:pPr marL="0" indent="0">
              <a:buNone/>
            </a:pPr>
            <a:r>
              <a:rPr lang="en-US" sz="2800" b="1" dirty="0"/>
              <a:t>Rostand, A</a:t>
            </a:r>
            <a:r>
              <a:rPr lang="en-US" sz="2800" b="1" dirty="0" smtClean="0"/>
              <a:t>., </a:t>
            </a:r>
            <a:r>
              <a:rPr lang="en-US" sz="2800" b="1" dirty="0"/>
              <a:t>(1994).</a:t>
            </a:r>
            <a:r>
              <a:rPr lang="en-US" sz="2800" dirty="0"/>
              <a:t> </a:t>
            </a:r>
            <a:r>
              <a:rPr lang="en-US" sz="2800" i="1" dirty="0"/>
              <a:t>Optimizing managerial decisions during the acquisition integration process.</a:t>
            </a:r>
            <a:r>
              <a:rPr lang="en-US" sz="2800" dirty="0"/>
              <a:t> In 14th Annual Strategic Management Society International Conference, </a:t>
            </a:r>
            <a:r>
              <a:rPr lang="en-US" sz="2800" dirty="0" smtClean="0"/>
              <a:t>Paris;</a:t>
            </a:r>
            <a:endParaRPr lang="pt-PT" sz="2800" dirty="0"/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4839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PT" sz="8000" dirty="0" smtClean="0"/>
              <a:t>Obrigado </a:t>
            </a:r>
            <a:r>
              <a:rPr lang="pt-PT" sz="8000" dirty="0"/>
              <a:t>p</a:t>
            </a:r>
            <a:r>
              <a:rPr lang="pt-PT" sz="8000" dirty="0" smtClean="0"/>
              <a:t>ela vossa atenção!</a:t>
            </a:r>
          </a:p>
          <a:p>
            <a:pPr>
              <a:buNone/>
            </a:pPr>
            <a:r>
              <a:rPr lang="pt-PT" sz="9600" dirty="0" smtClean="0">
                <a:sym typeface="Wingdings" pitchFamily="2" charset="2"/>
              </a:rPr>
              <a:t>								</a:t>
            </a:r>
            <a:endParaRPr lang="pt-PT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Fusões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PT" dirty="0" smtClean="0"/>
              <a:t>Definição:</a:t>
            </a:r>
          </a:p>
          <a:p>
            <a:pPr algn="just"/>
            <a:r>
              <a:rPr lang="pt-PT" i="1" dirty="0" smtClean="0"/>
              <a:t>Operação que une </a:t>
            </a:r>
            <a:r>
              <a:rPr lang="pt-PT" i="1" dirty="0"/>
              <a:t>duas ou mais </a:t>
            </a:r>
            <a:r>
              <a:rPr lang="pt-PT" i="1" dirty="0" smtClean="0"/>
              <a:t>sociedades, dando lugar a uma </a:t>
            </a:r>
            <a:r>
              <a:rPr lang="pt-PT" i="1" dirty="0"/>
              <a:t>nova </a:t>
            </a:r>
            <a:r>
              <a:rPr lang="pt-PT" i="1" dirty="0" smtClean="0"/>
              <a:t>sociedade. Esta última sucederá nos direitos e obrigações, </a:t>
            </a:r>
            <a:r>
              <a:rPr lang="pt-PT" i="1" dirty="0"/>
              <a:t>extinguindo as sociedades </a:t>
            </a:r>
            <a:r>
              <a:rPr lang="pt-PT" i="1" dirty="0" smtClean="0"/>
              <a:t>envolvidas.</a:t>
            </a:r>
          </a:p>
          <a:p>
            <a:pPr marL="0" indent="0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Key</a:t>
            </a:r>
            <a:r>
              <a:rPr lang="pt-PT" dirty="0" smtClean="0"/>
              <a:t>, 1992)</a:t>
            </a:r>
          </a:p>
          <a:p>
            <a:pPr marL="0" indent="0" algn="r">
              <a:buNone/>
            </a:pPr>
            <a:endParaRPr lang="pt-PT" dirty="0"/>
          </a:p>
          <a:p>
            <a:pPr algn="just"/>
            <a:r>
              <a:rPr lang="pt-PT" i="1" dirty="0" smtClean="0"/>
              <a:t>Estratégia </a:t>
            </a:r>
            <a:r>
              <a:rPr lang="pt-PT" i="1" dirty="0"/>
              <a:t>pela qual duas empresas concordam em interagir </a:t>
            </a:r>
            <a:r>
              <a:rPr lang="pt-PT" i="1" dirty="0" smtClean="0"/>
              <a:t>as suas </a:t>
            </a:r>
            <a:r>
              <a:rPr lang="pt-PT" i="1" dirty="0"/>
              <a:t>operações de forma relativamente </a:t>
            </a:r>
            <a:r>
              <a:rPr lang="pt-PT" i="1" dirty="0" smtClean="0"/>
              <a:t>igual.</a:t>
            </a:r>
          </a:p>
          <a:p>
            <a:pPr marL="0" indent="0" algn="r">
              <a:buNone/>
            </a:pPr>
            <a:r>
              <a:rPr lang="pt-PT" dirty="0" smtClean="0"/>
              <a:t>(</a:t>
            </a:r>
            <a:r>
              <a:rPr lang="pt-PT" dirty="0" err="1" smtClean="0"/>
              <a:t>Ireland</a:t>
            </a:r>
            <a:r>
              <a:rPr lang="pt-PT" dirty="0" smtClean="0"/>
              <a:t>, </a:t>
            </a:r>
            <a:r>
              <a:rPr lang="pt-PT" dirty="0" err="1" smtClean="0"/>
              <a:t>Hoskisson</a:t>
            </a:r>
            <a:r>
              <a:rPr lang="pt-PT" dirty="0" smtClean="0"/>
              <a:t> e </a:t>
            </a:r>
            <a:r>
              <a:rPr lang="pt-PT" dirty="0" err="1" smtClean="0"/>
              <a:t>Hitt</a:t>
            </a:r>
            <a:r>
              <a:rPr lang="pt-PT" dirty="0" smtClean="0"/>
              <a:t>, 2009)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23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Caraterísticas gerais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Estratégia de crescimento externo;</a:t>
            </a:r>
          </a:p>
          <a:p>
            <a:r>
              <a:rPr lang="pt-PT" sz="2800" dirty="0" smtClean="0"/>
              <a:t>A </a:t>
            </a:r>
            <a:r>
              <a:rPr lang="pt-PT" sz="2800" dirty="0"/>
              <a:t>nova </a:t>
            </a:r>
            <a:r>
              <a:rPr lang="pt-PT" sz="2800" dirty="0" smtClean="0"/>
              <a:t>empresa é referida </a:t>
            </a:r>
            <a:r>
              <a:rPr lang="pt-PT" sz="2800" dirty="0"/>
              <a:t>como empresa </a:t>
            </a:r>
            <a:r>
              <a:rPr lang="pt-PT" sz="2800" dirty="0" smtClean="0"/>
              <a:t>sucessora (</a:t>
            </a:r>
            <a:r>
              <a:rPr lang="pt-PT" sz="2800" dirty="0" err="1" smtClean="0"/>
              <a:t>Reed</a:t>
            </a:r>
            <a:r>
              <a:rPr lang="pt-PT" sz="2800" dirty="0" smtClean="0"/>
              <a:t>, 1995);</a:t>
            </a:r>
          </a:p>
          <a:p>
            <a:r>
              <a:rPr lang="pt-BR" sz="2800" dirty="0" smtClean="0">
                <a:cs typeface="Arial" charset="0"/>
              </a:rPr>
              <a:t>Recursos e capacidades que, juntas, podem criar uma vantagem competitiva (</a:t>
            </a:r>
            <a:r>
              <a:rPr lang="pt-PT" sz="2800" dirty="0" err="1" smtClean="0"/>
              <a:t>Hitt</a:t>
            </a:r>
            <a:r>
              <a:rPr lang="pt-PT" sz="2800" dirty="0" smtClean="0"/>
              <a:t>, 2003)</a:t>
            </a:r>
            <a:r>
              <a:rPr lang="pt-BR" sz="2800" dirty="0" smtClean="0">
                <a:cs typeface="Arial" charset="0"/>
              </a:rPr>
              <a:t>;</a:t>
            </a:r>
          </a:p>
          <a:p>
            <a:r>
              <a:rPr lang="pt-BR" sz="2800" dirty="0" smtClean="0">
                <a:cs typeface="Arial" charset="0"/>
              </a:rPr>
              <a:t>Processo amigável.</a:t>
            </a:r>
            <a:endParaRPr lang="pt-PT" sz="2800" dirty="0"/>
          </a:p>
          <a:p>
            <a:pPr>
              <a:buNone/>
            </a:pPr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5</a:t>
            </a:fld>
            <a:endParaRPr lang="pt-PT"/>
          </a:p>
        </p:txBody>
      </p:sp>
      <p:graphicFrame>
        <p:nvGraphicFramePr>
          <p:cNvPr id="5" name="Diagrama 3"/>
          <p:cNvGraphicFramePr/>
          <p:nvPr>
            <p:extLst>
              <p:ext uri="{D42A27DB-BD31-4B8C-83A1-F6EECF244321}">
                <p14:modId xmlns:p14="http://schemas.microsoft.com/office/powerpoint/2010/main" val="280603210"/>
              </p:ext>
            </p:extLst>
          </p:nvPr>
        </p:nvGraphicFramePr>
        <p:xfrm>
          <a:off x="3203848" y="4077072"/>
          <a:ext cx="54006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3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Tipos</a:t>
            </a:r>
            <a:br>
              <a:rPr lang="pt-PT" dirty="0" smtClean="0"/>
            </a:br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32177241"/>
              </p:ext>
            </p:extLst>
          </p:nvPr>
        </p:nvGraphicFramePr>
        <p:xfrm>
          <a:off x="179512" y="177281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00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Aquisições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i="1" dirty="0" smtClean="0"/>
              <a:t>Estratégia </a:t>
            </a:r>
            <a:r>
              <a:rPr lang="pt-PT" i="1" dirty="0"/>
              <a:t>empresarial de </a:t>
            </a:r>
            <a:r>
              <a:rPr lang="pt-PT" i="1" dirty="0" smtClean="0"/>
              <a:t>crescimento </a:t>
            </a:r>
            <a:r>
              <a:rPr lang="pt-PT" i="1" dirty="0"/>
              <a:t>na qual as ações ou ativos de uma empresa passam a pertencer a um </a:t>
            </a:r>
            <a:r>
              <a:rPr lang="pt-PT" i="1" dirty="0" smtClean="0"/>
              <a:t>comprador.</a:t>
            </a:r>
          </a:p>
          <a:p>
            <a:pPr algn="just">
              <a:buNone/>
            </a:pPr>
            <a:r>
              <a:rPr lang="pt-PT" dirty="0" smtClean="0"/>
              <a:t>						(</a:t>
            </a:r>
            <a:r>
              <a:rPr lang="pt-PT" dirty="0" err="1" smtClean="0"/>
              <a:t>Reed</a:t>
            </a:r>
            <a:r>
              <a:rPr lang="pt-PT" dirty="0" smtClean="0"/>
              <a:t> e </a:t>
            </a:r>
            <a:r>
              <a:rPr lang="pt-PT" dirty="0" err="1" smtClean="0"/>
              <a:t>Lajoux</a:t>
            </a:r>
            <a:r>
              <a:rPr lang="pt-PT" dirty="0" smtClean="0"/>
              <a:t>, 1995)</a:t>
            </a:r>
          </a:p>
          <a:p>
            <a:pPr algn="just"/>
            <a:endParaRPr lang="pt-PT" i="1" dirty="0" smtClean="0"/>
          </a:p>
          <a:p>
            <a:pPr algn="just"/>
            <a:r>
              <a:rPr lang="pt-PT" i="1" dirty="0" smtClean="0"/>
              <a:t>Estratégia através </a:t>
            </a:r>
            <a:r>
              <a:rPr lang="pt-PT" i="1" dirty="0"/>
              <a:t>da qual uma </a:t>
            </a:r>
            <a:r>
              <a:rPr lang="pt-PT" i="1" dirty="0" smtClean="0"/>
              <a:t>organização compra </a:t>
            </a:r>
            <a:r>
              <a:rPr lang="pt-PT" i="1" dirty="0"/>
              <a:t>uma participação de </a:t>
            </a:r>
            <a:r>
              <a:rPr lang="pt-PT" i="1" dirty="0" smtClean="0"/>
              <a:t>controlo, </a:t>
            </a:r>
            <a:r>
              <a:rPr lang="pt-PT" i="1" dirty="0"/>
              <a:t>ou 100%, de outra </a:t>
            </a:r>
            <a:r>
              <a:rPr lang="pt-PT" i="1" dirty="0" smtClean="0"/>
              <a:t>organização com </a:t>
            </a:r>
            <a:r>
              <a:rPr lang="pt-PT" i="1" dirty="0"/>
              <a:t>a intenção de tornar </a:t>
            </a:r>
            <a:r>
              <a:rPr lang="pt-PT" i="1" dirty="0" smtClean="0"/>
              <a:t>a adquirida </a:t>
            </a:r>
            <a:r>
              <a:rPr lang="pt-PT" i="1" dirty="0"/>
              <a:t>uma subsidiária </a:t>
            </a:r>
            <a:r>
              <a:rPr lang="pt-PT" i="1" dirty="0" smtClean="0"/>
              <a:t>do </a:t>
            </a:r>
            <a:r>
              <a:rPr lang="pt-PT" i="1" dirty="0"/>
              <a:t>seu </a:t>
            </a:r>
            <a:r>
              <a:rPr lang="pt-PT" i="1" dirty="0" smtClean="0"/>
              <a:t>portfólio.</a:t>
            </a:r>
          </a:p>
          <a:p>
            <a:pPr algn="just"/>
            <a:endParaRPr lang="pt-PT" i="1" dirty="0" smtClean="0"/>
          </a:p>
          <a:p>
            <a:pPr marL="0" indent="0" algn="r">
              <a:buNone/>
            </a:pPr>
            <a:r>
              <a:rPr lang="pt-PT" dirty="0"/>
              <a:t>(</a:t>
            </a:r>
            <a:r>
              <a:rPr lang="pt-PT" dirty="0" err="1"/>
              <a:t>Ireland</a:t>
            </a:r>
            <a:r>
              <a:rPr lang="pt-PT" dirty="0"/>
              <a:t>, </a:t>
            </a:r>
            <a:r>
              <a:rPr lang="pt-PT" dirty="0" err="1"/>
              <a:t>Hoskisson</a:t>
            </a:r>
            <a:r>
              <a:rPr lang="pt-PT" dirty="0"/>
              <a:t> </a:t>
            </a:r>
            <a:r>
              <a:rPr lang="pt-PT" dirty="0" smtClean="0"/>
              <a:t>e </a:t>
            </a:r>
            <a:r>
              <a:rPr lang="pt-PT" dirty="0" err="1"/>
              <a:t>Hitt</a:t>
            </a:r>
            <a:r>
              <a:rPr lang="pt-PT" dirty="0"/>
              <a:t>, 2009)</a:t>
            </a:r>
          </a:p>
          <a:p>
            <a:pPr marL="0" indent="0">
              <a:buNone/>
            </a:pP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12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Caraterísticas gerais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3243064"/>
          </a:xfrm>
        </p:spPr>
        <p:txBody>
          <a:bodyPr>
            <a:normAutofit/>
          </a:bodyPr>
          <a:lstStyle/>
          <a:p>
            <a:r>
              <a:rPr lang="pt-PT" sz="2400" dirty="0" smtClean="0"/>
              <a:t>Estratégia </a:t>
            </a:r>
            <a:r>
              <a:rPr lang="pt-PT" sz="2400" dirty="0"/>
              <a:t>de crescimento </a:t>
            </a:r>
            <a:r>
              <a:rPr lang="pt-PT" sz="2400" dirty="0" smtClean="0"/>
              <a:t>externo;</a:t>
            </a:r>
            <a:endParaRPr lang="pt-PT" sz="2400" dirty="0"/>
          </a:p>
          <a:p>
            <a:r>
              <a:rPr lang="pt-PT" sz="2400" dirty="0" smtClean="0"/>
              <a:t>Poderá acontecer de forma amigável ou hostil;</a:t>
            </a:r>
          </a:p>
          <a:p>
            <a:r>
              <a:rPr lang="pt-PT" sz="2400" dirty="0" smtClean="0"/>
              <a:t>Amplia </a:t>
            </a:r>
            <a:r>
              <a:rPr lang="pt-PT" sz="2400" dirty="0"/>
              <a:t>a plataforma de </a:t>
            </a:r>
            <a:r>
              <a:rPr lang="pt-PT" sz="2400" dirty="0" smtClean="0"/>
              <a:t>produtos/serviços (Clemente </a:t>
            </a:r>
            <a:r>
              <a:rPr lang="pt-PT" sz="2400" dirty="0"/>
              <a:t>e Greenspan, </a:t>
            </a:r>
            <a:r>
              <a:rPr lang="pt-PT" sz="2400" dirty="0" smtClean="0"/>
              <a:t>1998);</a:t>
            </a:r>
            <a:endParaRPr lang="en-US" altLang="pt-PT" sz="2400" dirty="0"/>
          </a:p>
          <a:p>
            <a:r>
              <a:rPr lang="en-US" altLang="pt-PT" sz="2400" dirty="0" err="1" smtClean="0"/>
              <a:t>Aumenta</a:t>
            </a:r>
            <a:r>
              <a:rPr lang="en-US" altLang="pt-PT" sz="2400" dirty="0" smtClean="0"/>
              <a:t> </a:t>
            </a:r>
            <a:r>
              <a:rPr lang="en-US" altLang="pt-PT" sz="2400" dirty="0"/>
              <a:t>a </a:t>
            </a:r>
            <a:r>
              <a:rPr lang="en-US" altLang="pt-PT" sz="2400" dirty="0" err="1" smtClean="0"/>
              <a:t>diversificação</a:t>
            </a:r>
            <a:r>
              <a:rPr lang="en-US" altLang="pt-PT" sz="2400" dirty="0" smtClean="0"/>
              <a:t>.</a:t>
            </a:r>
            <a:endParaRPr lang="en-US" altLang="pt-PT" sz="2400" dirty="0"/>
          </a:p>
          <a:p>
            <a:endParaRPr lang="en-US" altLang="pt-PT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9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Tipos</a:t>
            </a:r>
            <a:br>
              <a:rPr lang="pt-PT" dirty="0" smtClean="0"/>
            </a:br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33086628"/>
              </p:ext>
            </p:extLst>
          </p:nvPr>
        </p:nvGraphicFramePr>
        <p:xfrm>
          <a:off x="179512" y="1700808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2F60CB-CE35-493F-88CF-86128EB74878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28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2065</TotalTime>
  <Words>3322</Words>
  <Application>Microsoft Office PowerPoint</Application>
  <PresentationFormat>On-screen Show (4:3)</PresentationFormat>
  <Paragraphs>459</Paragraphs>
  <Slides>39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Mediano</vt:lpstr>
      <vt:lpstr>PowerPoint Presentation</vt:lpstr>
      <vt:lpstr>Índice</vt:lpstr>
      <vt:lpstr>Introdução</vt:lpstr>
      <vt:lpstr>Fusões</vt:lpstr>
      <vt:lpstr>Caraterísticas gerais</vt:lpstr>
      <vt:lpstr>Tipos </vt:lpstr>
      <vt:lpstr>Aquisições</vt:lpstr>
      <vt:lpstr>Caraterísticas gerais</vt:lpstr>
      <vt:lpstr>Tipos </vt:lpstr>
      <vt:lpstr>Fusões e Aquisições</vt:lpstr>
      <vt:lpstr>Diferenças entre fusões e aquisições</vt:lpstr>
      <vt:lpstr>Reestruturações</vt:lpstr>
      <vt:lpstr>Caraterísticas gerais</vt:lpstr>
      <vt:lpstr>PowerPoint Presentation</vt:lpstr>
      <vt:lpstr>Tipos</vt:lpstr>
      <vt:lpstr>Tipos de Reestruturação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Motivações e Problemas - Introdução</vt:lpstr>
      <vt:lpstr>Fusões e Aquisições - Principais Motivações</vt:lpstr>
      <vt:lpstr>Fusões - Motivações</vt:lpstr>
      <vt:lpstr>Fusões - Problemas</vt:lpstr>
      <vt:lpstr>Aquisições - Motivações</vt:lpstr>
      <vt:lpstr>Aquisições - Problemas</vt:lpstr>
      <vt:lpstr>Dados Factuais</vt:lpstr>
      <vt:lpstr>Reestruturações - Motivações</vt:lpstr>
      <vt:lpstr>Reestruturações - Motivações</vt:lpstr>
      <vt:lpstr>Reestruturações - Problemas</vt:lpstr>
      <vt:lpstr>Fusões</vt:lpstr>
      <vt:lpstr>Aquisições</vt:lpstr>
      <vt:lpstr>Reestruturações</vt:lpstr>
      <vt:lpstr>Referências Bilbiográficas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Santos</dc:creator>
  <cp:lastModifiedBy>EVOlution</cp:lastModifiedBy>
  <cp:revision>215</cp:revision>
  <dcterms:created xsi:type="dcterms:W3CDTF">2015-04-01T19:39:17Z</dcterms:created>
  <dcterms:modified xsi:type="dcterms:W3CDTF">2015-04-09T20:32:45Z</dcterms:modified>
</cp:coreProperties>
</file>